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82" r:id="rId3"/>
  </p:sldMasterIdLst>
  <p:notesMasterIdLst>
    <p:notesMasterId r:id="rId60"/>
  </p:notesMasterIdLst>
  <p:sldIdLst>
    <p:sldId id="515" r:id="rId4"/>
    <p:sldId id="430" r:id="rId5"/>
    <p:sldId id="849" r:id="rId6"/>
    <p:sldId id="848" r:id="rId7"/>
    <p:sldId id="520" r:id="rId8"/>
    <p:sldId id="512" r:id="rId9"/>
    <p:sldId id="521" r:id="rId10"/>
    <p:sldId id="522" r:id="rId11"/>
    <p:sldId id="782" r:id="rId12"/>
    <p:sldId id="778" r:id="rId13"/>
    <p:sldId id="538" r:id="rId14"/>
    <p:sldId id="783" r:id="rId15"/>
    <p:sldId id="594" r:id="rId16"/>
    <p:sldId id="814" r:id="rId17"/>
    <p:sldId id="786" r:id="rId18"/>
    <p:sldId id="787" r:id="rId19"/>
    <p:sldId id="796" r:id="rId20"/>
    <p:sldId id="804" r:id="rId21"/>
    <p:sldId id="780" r:id="rId22"/>
    <p:sldId id="525" r:id="rId23"/>
    <p:sldId id="841" r:id="rId24"/>
    <p:sldId id="824" r:id="rId25"/>
    <p:sldId id="843" r:id="rId26"/>
    <p:sldId id="844" r:id="rId27"/>
    <p:sldId id="845" r:id="rId28"/>
    <p:sldId id="846" r:id="rId29"/>
    <p:sldId id="5549" r:id="rId30"/>
    <p:sldId id="5550" r:id="rId31"/>
    <p:sldId id="5551" r:id="rId32"/>
    <p:sldId id="5552" r:id="rId33"/>
    <p:sldId id="5553" r:id="rId34"/>
    <p:sldId id="5554" r:id="rId35"/>
    <p:sldId id="825" r:id="rId36"/>
    <p:sldId id="827" r:id="rId37"/>
    <p:sldId id="781" r:id="rId38"/>
    <p:sldId id="5548" r:id="rId39"/>
    <p:sldId id="260" r:id="rId40"/>
    <p:sldId id="259" r:id="rId41"/>
    <p:sldId id="261" r:id="rId42"/>
    <p:sldId id="262" r:id="rId43"/>
    <p:sldId id="263" r:id="rId44"/>
    <p:sldId id="829" r:id="rId45"/>
    <p:sldId id="258" r:id="rId46"/>
    <p:sldId id="265" r:id="rId47"/>
    <p:sldId id="266" r:id="rId48"/>
    <p:sldId id="851" r:id="rId49"/>
    <p:sldId id="830" r:id="rId50"/>
    <p:sldId id="268" r:id="rId51"/>
    <p:sldId id="269" r:id="rId52"/>
    <p:sldId id="295" r:id="rId53"/>
    <p:sldId id="831" r:id="rId54"/>
    <p:sldId id="832" r:id="rId55"/>
    <p:sldId id="834" r:id="rId56"/>
    <p:sldId id="835" r:id="rId57"/>
    <p:sldId id="836" r:id="rId58"/>
    <p:sldId id="837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232EF-96B9-4237-8766-D8E8749E44D5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EA494-0880-49F5-9DAB-DDB293D04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17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>
            <a:extLst>
              <a:ext uri="{FF2B5EF4-FFF2-40B4-BE49-F238E27FC236}">
                <a16:creationId xmlns:a16="http://schemas.microsoft.com/office/drawing/2014/main" id="{E20CD9ED-3AC8-4241-86EE-1386C35A7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备注占位符 2">
            <a:extLst>
              <a:ext uri="{FF2B5EF4-FFF2-40B4-BE49-F238E27FC236}">
                <a16:creationId xmlns:a16="http://schemas.microsoft.com/office/drawing/2014/main" id="{E7B50FDC-724E-4777-B9EF-2796080D53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5172" name="灯片编号占位符 3">
            <a:extLst>
              <a:ext uri="{FF2B5EF4-FFF2-40B4-BE49-F238E27FC236}">
                <a16:creationId xmlns:a16="http://schemas.microsoft.com/office/drawing/2014/main" id="{FACC6AB3-8D56-4391-BCDD-CCAF9404B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605A9C-0EA3-42B2-A6BE-2957DAD93D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幻灯片图像占位符 1">
            <a:extLst>
              <a:ext uri="{FF2B5EF4-FFF2-40B4-BE49-F238E27FC236}">
                <a16:creationId xmlns:a16="http://schemas.microsoft.com/office/drawing/2014/main" id="{0E651AFC-8AD5-4FD9-8F1A-C07DC295AE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备注占位符 2">
            <a:extLst>
              <a:ext uri="{FF2B5EF4-FFF2-40B4-BE49-F238E27FC236}">
                <a16:creationId xmlns:a16="http://schemas.microsoft.com/office/drawing/2014/main" id="{3A70DAFA-A8E3-4E59-A85E-FD60B27E24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6196" name="灯片编号占位符 3">
            <a:extLst>
              <a:ext uri="{FF2B5EF4-FFF2-40B4-BE49-F238E27FC236}">
                <a16:creationId xmlns:a16="http://schemas.microsoft.com/office/drawing/2014/main" id="{61D0931E-CB2F-4C31-A406-21527C6DA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CE00BB-FE73-4BB1-9ACC-08255F433F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>
            <a:extLst>
              <a:ext uri="{FF2B5EF4-FFF2-40B4-BE49-F238E27FC236}">
                <a16:creationId xmlns:a16="http://schemas.microsoft.com/office/drawing/2014/main" id="{0DE724DB-5030-45C7-82D9-11740506C8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备注占位符 2">
            <a:extLst>
              <a:ext uri="{FF2B5EF4-FFF2-40B4-BE49-F238E27FC236}">
                <a16:creationId xmlns:a16="http://schemas.microsoft.com/office/drawing/2014/main" id="{C43FAE6B-5FE9-4B8B-BFBB-2CBD6B3488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6020" name="灯片编号占位符 3">
            <a:extLst>
              <a:ext uri="{FF2B5EF4-FFF2-40B4-BE49-F238E27FC236}">
                <a16:creationId xmlns:a16="http://schemas.microsoft.com/office/drawing/2014/main" id="{9B1C7DDE-50BF-46C2-9530-CC7CC0017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EB651F0-8854-4135-B717-93E1F097C49A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>
            <a:extLst>
              <a:ext uri="{FF2B5EF4-FFF2-40B4-BE49-F238E27FC236}">
                <a16:creationId xmlns:a16="http://schemas.microsoft.com/office/drawing/2014/main" id="{FF90FB56-30AD-4FFB-8B37-AAC6EA30B3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备注占位符 2">
            <a:extLst>
              <a:ext uri="{FF2B5EF4-FFF2-40B4-BE49-F238E27FC236}">
                <a16:creationId xmlns:a16="http://schemas.microsoft.com/office/drawing/2014/main" id="{D24C5026-04B1-4E8E-929E-CCD8F6F8B3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17764" name="灯片编号占位符 3">
            <a:extLst>
              <a:ext uri="{FF2B5EF4-FFF2-40B4-BE49-F238E27FC236}">
                <a16:creationId xmlns:a16="http://schemas.microsoft.com/office/drawing/2014/main" id="{88F0CAF4-158A-4D51-B786-A322E78839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56BB798-EB3A-4E74-8A85-1F6862CBADE9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>
            <a:extLst>
              <a:ext uri="{FF2B5EF4-FFF2-40B4-BE49-F238E27FC236}">
                <a16:creationId xmlns:a16="http://schemas.microsoft.com/office/drawing/2014/main" id="{E3B66CB2-AAA2-476B-88C9-690512B416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备注占位符 2">
            <a:extLst>
              <a:ext uri="{FF2B5EF4-FFF2-40B4-BE49-F238E27FC236}">
                <a16:creationId xmlns:a16="http://schemas.microsoft.com/office/drawing/2014/main" id="{A7955873-3591-4379-A234-A127EF7C9A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19812" name="灯片编号占位符 3">
            <a:extLst>
              <a:ext uri="{FF2B5EF4-FFF2-40B4-BE49-F238E27FC236}">
                <a16:creationId xmlns:a16="http://schemas.microsoft.com/office/drawing/2014/main" id="{BA6A416A-EBE6-4EAC-A2B8-59A0F7F61C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9EC005F-3EB0-454B-8A3B-7473DC9C7B60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>
            <a:extLst>
              <a:ext uri="{FF2B5EF4-FFF2-40B4-BE49-F238E27FC236}">
                <a16:creationId xmlns:a16="http://schemas.microsoft.com/office/drawing/2014/main" id="{C8049EFC-8E5D-492E-970E-AB82C7AA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备注占位符 2">
            <a:extLst>
              <a:ext uri="{FF2B5EF4-FFF2-40B4-BE49-F238E27FC236}">
                <a16:creationId xmlns:a16="http://schemas.microsoft.com/office/drawing/2014/main" id="{5D049CBE-95E2-4078-9AFE-98337A847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1860" name="灯片编号占位符 3">
            <a:extLst>
              <a:ext uri="{FF2B5EF4-FFF2-40B4-BE49-F238E27FC236}">
                <a16:creationId xmlns:a16="http://schemas.microsoft.com/office/drawing/2014/main" id="{8952DF01-3D3D-45DD-A6BB-02EEAEEA87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B52D9BB-C6DC-48C6-A4B6-01538E1FFC83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>
            <a:extLst>
              <a:ext uri="{FF2B5EF4-FFF2-40B4-BE49-F238E27FC236}">
                <a16:creationId xmlns:a16="http://schemas.microsoft.com/office/drawing/2014/main" id="{8457442F-C1E1-4F4E-A5EB-0C8987F3E5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备注占位符 2">
            <a:extLst>
              <a:ext uri="{FF2B5EF4-FFF2-40B4-BE49-F238E27FC236}">
                <a16:creationId xmlns:a16="http://schemas.microsoft.com/office/drawing/2014/main" id="{FC1FC446-1632-4108-BDAB-FACEDD85C9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3908" name="灯片编号占位符 3">
            <a:extLst>
              <a:ext uri="{FF2B5EF4-FFF2-40B4-BE49-F238E27FC236}">
                <a16:creationId xmlns:a16="http://schemas.microsoft.com/office/drawing/2014/main" id="{3053923D-1CB0-4CD7-955C-A2641195C9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2D3BB25-571C-4134-9C81-48AA3612FB1C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>
            <a:extLst>
              <a:ext uri="{FF2B5EF4-FFF2-40B4-BE49-F238E27FC236}">
                <a16:creationId xmlns:a16="http://schemas.microsoft.com/office/drawing/2014/main" id="{64F8AC8A-1E88-474F-A288-1485FD9A9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备注占位符 2">
            <a:extLst>
              <a:ext uri="{FF2B5EF4-FFF2-40B4-BE49-F238E27FC236}">
                <a16:creationId xmlns:a16="http://schemas.microsoft.com/office/drawing/2014/main" id="{82C89812-8CA1-43CB-9806-047DEAE37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5956" name="灯片编号占位符 3">
            <a:extLst>
              <a:ext uri="{FF2B5EF4-FFF2-40B4-BE49-F238E27FC236}">
                <a16:creationId xmlns:a16="http://schemas.microsoft.com/office/drawing/2014/main" id="{4AD185E0-0C6B-4C4B-9784-F145745CF4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2FDCF14-428D-4849-A6D1-6E1209F8BA58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BE83697-9DC2-4B86-A9CE-3DB5C6C99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6E41B636-C967-4DF2-B9C1-0CAC2C188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A71B7A43-17ED-463F-8D30-4A091DF1B9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DB96CBF-7D6C-47D6-83FA-C7D7C291FA0F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6E14D-00D7-4F09-913E-694DB6D18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7A37D4-C4F5-46B0-BD9C-209923D6D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B6F136-C9F3-40C9-BAC1-FA0B3E80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9FF979-C00F-4877-8EE8-D84F55E1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847191-8909-47BE-A0D7-39F69BB6C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85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CF617-5D3C-49F7-8486-28E09562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F8CD01-577E-4983-BFEE-096919679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C2B2E-D15C-4F71-B3FD-D06E006AB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751A36-C321-4EE7-86CD-2F173FC1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0CE1EE-B750-4C0E-BC08-581ECACA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8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46E7F7-53A5-47E2-9986-6089A2B9B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215A77-66B2-4FF2-B7A5-605CF2AE1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E2E875-D910-40E1-A566-640AFFCA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C87616-1B0E-4854-AE12-56330A15B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F34D39-FA7E-4617-98E7-CAEA4D73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19DEA85-7D79-426B-91E0-8A1A58F6D8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4888"/>
            <a:ext cx="121920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F2068C9-CA58-4041-9AEE-B0841E4AF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03384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89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>
          <a:xfrm>
            <a:off x="874714" y="1516726"/>
            <a:ext cx="7892993" cy="4311619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noProof="0"/>
          </a:p>
        </p:txBody>
      </p:sp>
      <p:sp>
        <p:nvSpPr>
          <p:cNvPr id="3" name="图片占位符 1"/>
          <p:cNvSpPr>
            <a:spLocks noGrp="1"/>
          </p:cNvSpPr>
          <p:nvPr>
            <p:ph type="pic" sz="quarter" idx="11"/>
          </p:nvPr>
        </p:nvSpPr>
        <p:spPr>
          <a:xfrm>
            <a:off x="8972553" y="1516727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图片占位符 1"/>
          <p:cNvSpPr>
            <a:spLocks noGrp="1"/>
          </p:cNvSpPr>
          <p:nvPr>
            <p:ph type="pic" sz="quarter" idx="12"/>
          </p:nvPr>
        </p:nvSpPr>
        <p:spPr>
          <a:xfrm>
            <a:off x="8972553" y="3032119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1"/>
          <p:cNvSpPr>
            <a:spLocks noGrp="1"/>
          </p:cNvSpPr>
          <p:nvPr>
            <p:ph type="pic" sz="quarter" idx="13"/>
          </p:nvPr>
        </p:nvSpPr>
        <p:spPr>
          <a:xfrm>
            <a:off x="8972553" y="4547511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7404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904FAAF-DD5C-46B2-8A6D-E16BDB853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418"/>
            <a:ext cx="12192000" cy="77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8BF03941-6406-4599-8B1F-BC32CB1AE3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03384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4386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9C000A9-FEF4-4595-8DBA-892141FB8F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5418"/>
            <a:ext cx="12192000" cy="77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404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6BA6F-8F88-49A6-9AD6-9F3AB310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CBAD90B-32F9-4501-9FE1-974C3FA3C2AA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2C177-E42E-4DB9-906C-5F1A6D68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D78F00-C522-42C0-A0AE-D38AC538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817174F-2A98-4F94-8596-779B3F11F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28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740F68-ABD5-4054-A13C-B9213AD3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6226D23-427C-4CD1-826B-98DE39BA584A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A7C54A-58C0-4591-8DBE-8D481A27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2B2B8-53F1-4B38-92CF-8433ACC0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54672E9-A3F0-49D3-9784-C60BB56FE28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786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1798DF-DA67-40CB-B523-0E055C2F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6D29030-92F6-4189-B104-3718FD5E421F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12C857-48F7-46BE-8665-91E7A01A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3C1AD8-2ECA-4276-A419-1DB37AA5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97DC2B2-EEFD-43D6-80F9-D03003F73BF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738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E82F7B-C530-478D-9810-F2545FDF5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ED9C85C-085F-4F62-9122-5AA2D3B9352D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00D695-E6FB-4A48-A2D8-8304C977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EA80A8-6A74-41E6-AB23-4DB29C12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A25D1C3-0951-4DE3-AC2F-FE005CC111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7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98F0F-C141-4331-83B0-DE130E95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C8296-B790-43E2-B985-C1EA7FEFB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C498B2-B423-48EB-84C7-F6C68157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084B24-5ED5-4124-86AE-2D8BDE5A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F1EB4D-5794-4977-B719-22D2257F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826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640F1E-405F-4B3E-A7C7-EAB6383F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2B0AB47-8BEE-40F1-A045-B04DC0334ADA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92607F-127E-494E-9F4C-83B8C79C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E27676-B24D-4FF2-B35A-28BB18C5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E1F774A-38DE-45EC-A916-E8A2E11485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229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A0C6E8-8680-4495-B85C-A89853FDD7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970E198-1481-4DDC-B130-EA5BF148BD8E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B619CD-B0B8-4B7E-96D4-B3E55191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44D90-AE25-4F2F-959F-D7256179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F07D62C-4C8E-4D9F-BE12-9B42055CFC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207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F1AA10-8639-406C-BB13-93833392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83EFD66-D70F-46C8-B306-38193766586D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8E4940-473D-4A5F-B64C-2F4C6EF4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6966F0-6D48-4D17-955D-B87ACB139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5E7F678-730F-44BF-8E14-86821994F7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701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68FB73-0C66-4C27-A16E-CD3AECFE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86F3D81-6DE6-4353-9C16-FBF13C0FE274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EF7D59-0A11-4AD5-84EA-0A6A6227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72478B-924C-4EC3-86EC-DE2F25F6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76CA6C0-D51F-46B7-B97F-2F96AB0307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593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731FFD-774B-4EF2-80D0-EF817DF2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BF2A412-E834-426A-92B9-C6FA1E82A27A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444E9F-4C1F-477B-B5A8-9A776939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05B2F1-8D56-40F1-9BC6-66AA5A01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B2AF994-9080-476D-9820-C2B70D3C7B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6825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CAB01D-C8F9-4F87-B4A3-06290784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D9E658F-1020-4776-A0DF-62C31611A8F6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566586-4C6A-431F-9B62-444308C7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196DD2-0168-4C12-93E6-6337FC4E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5E2B23C-99B2-469C-9A81-059C83A190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7675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>
          <a:xfrm>
            <a:off x="874713" y="1516725"/>
            <a:ext cx="7892993" cy="4311619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noProof="0"/>
          </a:p>
        </p:txBody>
      </p:sp>
      <p:sp>
        <p:nvSpPr>
          <p:cNvPr id="3" name="图片占位符 1"/>
          <p:cNvSpPr>
            <a:spLocks noGrp="1"/>
          </p:cNvSpPr>
          <p:nvPr>
            <p:ph type="pic" sz="quarter" idx="11"/>
          </p:nvPr>
        </p:nvSpPr>
        <p:spPr>
          <a:xfrm>
            <a:off x="8972552" y="1516726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图片占位符 1"/>
          <p:cNvSpPr>
            <a:spLocks noGrp="1"/>
          </p:cNvSpPr>
          <p:nvPr>
            <p:ph type="pic" sz="quarter" idx="12"/>
          </p:nvPr>
        </p:nvSpPr>
        <p:spPr>
          <a:xfrm>
            <a:off x="8972552" y="3032118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1"/>
          <p:cNvSpPr>
            <a:spLocks noGrp="1"/>
          </p:cNvSpPr>
          <p:nvPr>
            <p:ph type="pic" sz="quarter" idx="13"/>
          </p:nvPr>
        </p:nvSpPr>
        <p:spPr>
          <a:xfrm>
            <a:off x="8972552" y="4547510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097264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6B21946-3950-432F-B00F-2A78684945FF}"/>
              </a:ext>
            </a:extLst>
          </p:cNvPr>
          <p:cNvSpPr/>
          <p:nvPr userDrawn="1"/>
        </p:nvSpPr>
        <p:spPr>
          <a:xfrm>
            <a:off x="0" y="2006601"/>
            <a:ext cx="12192000" cy="2400300"/>
          </a:xfrm>
          <a:prstGeom prst="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2525731"/>
            <a:ext cx="10363200" cy="1362075"/>
          </a:xfrm>
        </p:spPr>
        <p:txBody>
          <a:bodyPr anchor="ctr"/>
          <a:lstStyle>
            <a:lvl1pPr algn="ctr">
              <a:defRPr sz="5333" b="1" i="0" cap="all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AE0B7A-E02E-408A-8937-E2CD2B21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4892D49-3ABA-4924-B4A7-8B8178D3776A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E9DA23-A5BB-4515-8D7F-8231981E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DF5B31-707B-4924-8190-DF181628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7624DB2-38A7-4719-9542-67C13E6697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8089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iro\Desktop\未标题-1.png">
            <a:extLst>
              <a:ext uri="{FF2B5EF4-FFF2-40B4-BE49-F238E27FC236}">
                <a16:creationId xmlns:a16="http://schemas.microsoft.com/office/drawing/2014/main" id="{19D54D1E-1C80-4607-962A-2AA29969D0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9" r="-4837"/>
          <a:stretch>
            <a:fillRect/>
          </a:stretch>
        </p:blipFill>
        <p:spPr bwMode="auto">
          <a:xfrm>
            <a:off x="-431800" y="6510867"/>
            <a:ext cx="13214351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65057-B560-4047-A476-C1E4C3B1ED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91552" y="6153151"/>
            <a:ext cx="337303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467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华中师范大学附属国际智能教育幼儿园</a:t>
            </a:r>
          </a:p>
        </p:txBody>
      </p:sp>
      <p:sp>
        <p:nvSpPr>
          <p:cNvPr id="3" name="内容占位符 2">
            <a:extLst/>
          </p:cNvPr>
          <p:cNvSpPr>
            <a:spLocks noGrp="1"/>
          </p:cNvSpPr>
          <p:nvPr>
            <p:ph idx="1"/>
          </p:nvPr>
        </p:nvSpPr>
        <p:spPr>
          <a:xfrm>
            <a:off x="1583499" y="1316766"/>
            <a:ext cx="9217024" cy="4416492"/>
          </a:xfrm>
        </p:spPr>
        <p:txBody>
          <a:bodyPr/>
          <a:lstStyle>
            <a:lvl1pPr marL="0" indent="0">
              <a:buFontTx/>
              <a:buNone/>
              <a:defRPr sz="3200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09585" indent="0">
              <a:buFontTx/>
              <a:buNone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219170" indent="0">
              <a:buFontTx/>
              <a:buNone/>
              <a:defRPr sz="2400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828754" indent="0">
              <a:buFontTx/>
              <a:buNone/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438339" indent="0">
              <a:buFontTx/>
              <a:buNone/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396601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iro\Desktop\未标题-1.png">
            <a:extLst>
              <a:ext uri="{FF2B5EF4-FFF2-40B4-BE49-F238E27FC236}">
                <a16:creationId xmlns:a16="http://schemas.microsoft.com/office/drawing/2014/main" id="{337489D6-110D-401B-9EB5-A6FC4D1743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9" r="-4837"/>
          <a:stretch>
            <a:fillRect/>
          </a:stretch>
        </p:blipFill>
        <p:spPr bwMode="auto">
          <a:xfrm>
            <a:off x="-431800" y="6510867"/>
            <a:ext cx="13214351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8BA7916D-3FF1-406C-947B-2F61A96780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91552" y="6153151"/>
            <a:ext cx="337303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467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华中师范大学附属国际智能教育幼儿园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6F22A0-3995-4DD8-8F91-1E4F9709DE3B}"/>
              </a:ext>
            </a:extLst>
          </p:cNvPr>
          <p:cNvSpPr/>
          <p:nvPr userDrawn="1"/>
        </p:nvSpPr>
        <p:spPr>
          <a:xfrm>
            <a:off x="-6351" y="670984"/>
            <a:ext cx="918635" cy="554567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2623" y="644692"/>
            <a:ext cx="9905933" cy="615713"/>
          </a:xfrm>
        </p:spPr>
        <p:txBody>
          <a:bodyPr>
            <a:normAutofit/>
          </a:bodyPr>
          <a:lstStyle>
            <a:lvl1pPr algn="l">
              <a:defRPr sz="4000" b="1" i="0">
                <a:solidFill>
                  <a:srgbClr val="005768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22" y="1892829"/>
            <a:ext cx="9905933" cy="4233335"/>
          </a:xfrm>
        </p:spPr>
        <p:txBody>
          <a:bodyPr>
            <a:normAutofit/>
          </a:bodyPr>
          <a:lstStyle>
            <a:lvl1pPr marL="457189" marR="0" indent="-457189" algn="l" defTabSz="121917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 sz="2933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990575" indent="-380990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523962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2133547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743131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4581D22B-501B-4BA4-B3EC-A0160AD9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32BA3BC-A77A-43CF-80E1-0F9254B7794C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1F2EBE4F-A638-4F6E-BA32-93F78AD5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5633E52D-F765-439B-B9E1-EDCCB7F4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1EBC77B-5E6B-4169-9810-AC39DB0CC7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70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1CBAB-A05B-4E4B-998D-32FBD9F2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B2459C-D2FA-4902-81BC-C047EA20D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B2948-C707-448A-8BA3-8EC9C88C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653212-4127-435A-AB4C-22248237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8FD271-8703-4694-94C9-FE8EC7AC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442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874715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2669117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4463518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6257919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4"/>
          </p:nvPr>
        </p:nvSpPr>
        <p:spPr>
          <a:xfrm>
            <a:off x="8052321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5"/>
          </p:nvPr>
        </p:nvSpPr>
        <p:spPr>
          <a:xfrm>
            <a:off x="9846725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68297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2525732"/>
            <a:ext cx="10363200" cy="1362075"/>
          </a:xfrm>
        </p:spPr>
        <p:txBody>
          <a:bodyPr anchor="ctr"/>
          <a:lstStyle>
            <a:lvl1pPr algn="ctr">
              <a:defRPr sz="5300" b="1" i="0" cap="all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DE4B975-38AE-41B2-B82A-337F159C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675FA10-1178-423B-BED9-BDF4372AAB3A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D8BD6879-989B-4C2E-ACCD-032DD5D1E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BA44484-F343-4A8D-8695-D744418D3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AD8B24E-D6D2-42D2-8B3D-77122A90467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173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2624" y="644693"/>
            <a:ext cx="9905933" cy="615713"/>
          </a:xfrm>
        </p:spPr>
        <p:txBody>
          <a:bodyPr>
            <a:normAutofit/>
          </a:bodyPr>
          <a:lstStyle>
            <a:lvl1pPr algn="l">
              <a:defRPr sz="4000" b="1" i="0">
                <a:solidFill>
                  <a:srgbClr val="005768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23" y="1892830"/>
            <a:ext cx="9905933" cy="4233335"/>
          </a:xfrm>
        </p:spPr>
        <p:txBody>
          <a:bodyPr>
            <a:normAutofit/>
          </a:bodyPr>
          <a:lstStyle>
            <a:lvl1pPr marL="457178" marR="0" indent="-457178" algn="l" defTabSz="121914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 sz="2900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990550" indent="-380981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523925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2133493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743062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5A82C169-0FB9-4BA0-909D-2E7330CB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4093EEE-040F-410E-901C-03B0912AB61D}" type="datetimeFigureOut">
              <a:rPr lang="zh-CN" altLang="en-US"/>
              <a:pPr>
                <a:defRPr/>
              </a:pPr>
              <a:t>2018/12/5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4CD44B34-C681-4872-81AE-B9F8BA36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37A6F058-89EA-45DE-9C3F-21B0D4BB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8F76AC3-64B3-47D4-A88F-1C0AFACC31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8558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2" descr="C:\Users\Administrator\Desktop\方案二改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2438" y="5908707"/>
            <a:ext cx="1541297" cy="637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9581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2" descr="C:\Users\Administrator\Desktop\方案二改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2438" y="5908707"/>
            <a:ext cx="1541297" cy="637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01375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2" descr="C:\Users\Administrator\Desktop\方案二改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2438" y="5908707"/>
            <a:ext cx="1541297" cy="637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84811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2" descr="C:\Users\Administrator\Desktop\方案二改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2438" y="5908707"/>
            <a:ext cx="1541297" cy="637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36862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2" descr="C:\Users\Administrator\Desktop\方案二改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2438" y="5908707"/>
            <a:ext cx="1541297" cy="637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26605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2" descr="C:\Users\Administrator\Desktop\方案二改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2438" y="5908707"/>
            <a:ext cx="1541297" cy="637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10167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2" descr="C:\Users\Administrator\Desktop\方案二改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2438" y="5908707"/>
            <a:ext cx="1541297" cy="637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807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5BDC5-771D-4427-B844-C1BC5BBE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A725C-1B19-45FF-A0FF-EB9A849BA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A39E8-F6E3-4EEF-A708-8E15446BD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CEFC0C-3197-43BB-A9FC-4739A3C9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74C73A-AB59-42ED-BBD2-703D27D4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B103A1-DF7A-4557-92B3-B47CBA958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569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2" descr="C:\Users\Administrator\Desktop\方案二改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2438" y="5908707"/>
            <a:ext cx="1541297" cy="637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30044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2" descr="C:\Users\Administrator\Desktop\方案二改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2438" y="5908707"/>
            <a:ext cx="1541297" cy="637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4130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2" descr="C:\Users\Administrator\Desktop\方案二改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2438" y="5908707"/>
            <a:ext cx="1541297" cy="637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29793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2" descr="C:\Users\Administrator\Desktop\方案二改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2438" y="5908707"/>
            <a:ext cx="1541297" cy="637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49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66A51-8635-4F30-9442-EF29C046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B197B8-7483-4E0D-94C5-02780E7BC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EF07EE-CE5E-4B11-967B-250BAA426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65481A-5DCD-49C9-9EAD-4D96B722B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A95AA9-306B-445E-8CDF-BDDDCE220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4FA6CB-C361-4FE4-B983-6A73DC4B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E57861-CEAD-4467-B524-0E4EE593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725F0C-3A62-4BDD-A3A3-C7F68D64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8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3F072-DC5C-4F1A-A43B-EE9DD3C76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923B2D-E68B-454F-9852-DDA76831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653F17-B00F-468D-8F21-BBCD0E6C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B9B4CE-185D-4283-BD55-F355674B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65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C7CC7F-CC13-4592-8A42-92925655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4F5E4D-02C9-4848-8856-F3E2A8E1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17639-A046-4204-94ED-8B9A9246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1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DDB25-E3D1-48C6-B8FB-0797A357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0DC5DE-E5E8-4210-A40F-B4D8721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8866CC-131A-4909-A90F-C5C1C8991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10D15F-1243-426D-8B74-A5102255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7C6048-9CBC-451E-8067-10073700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5B2FFF-FF81-4EAA-9BE1-E58F3F75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178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45961-FB9C-41DC-87CD-F8E203E4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215740-001D-49E9-9758-AA06864A1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726869-A39C-4DC7-A303-AA9F9DD5F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166C9-1665-4DFB-80E2-50590B740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E4F7F2-703D-4DDE-8981-34068CA7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2211D1-1239-458B-9162-2C19BB98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86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D620B5-B3D9-4F04-99F3-87925CE6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AD345A-72E4-40EB-A8A8-E7EFB2E8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046E8-E8CD-4FA7-961D-466BD5C76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95822-565D-43E4-ABEA-5FF05EAEEF9F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7915C2-6EA8-4ABF-944F-F99D47472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88BBCC-583F-44DE-82DD-C70B71631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DF9F3-4AB2-4A37-9A90-DC0B9DCAD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27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21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0D4E5-AB3A-4754-8851-D61DCA2D0487}" type="datetimeFigureOut">
              <a:rPr lang="zh-CN" altLang="en-US" smtClean="0"/>
              <a:pPr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3CA28-1BF1-4E0A-AD04-3339B5CA33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760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48975427-2F21-404C-A3E5-DBB21DCE2A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874715" y="4096631"/>
            <a:ext cx="1470564" cy="1470564"/>
          </a:xfrm>
        </p:spPr>
      </p:pic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05DE9E8D-81E8-466D-9D17-ED054128D1D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8" r="16568"/>
          <a:stretch>
            <a:fillRect/>
          </a:stretch>
        </p:blipFill>
        <p:spPr>
          <a:xfrm>
            <a:off x="2669117" y="4096631"/>
            <a:ext cx="1470564" cy="1470564"/>
          </a:xfrm>
        </p:spPr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118A03A8-28A9-444D-8873-522F2554F1D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16604"/>
          <a:stretch>
            <a:fillRect/>
          </a:stretch>
        </p:blipFill>
        <p:spPr>
          <a:xfrm>
            <a:off x="4463518" y="4096631"/>
            <a:ext cx="1470564" cy="1470564"/>
          </a:xfrm>
        </p:spPr>
      </p:pic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B5BBD817-3D01-49E2-9CAD-BE4F348A19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16604"/>
          <a:stretch>
            <a:fillRect/>
          </a:stretch>
        </p:blipFill>
        <p:spPr>
          <a:xfrm>
            <a:off x="6257919" y="4096631"/>
            <a:ext cx="1470564" cy="1470564"/>
          </a:xfrm>
        </p:spPr>
      </p:pic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63D6F4FB-0B55-4780-A000-5A5EC950B9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8" r="16568"/>
          <a:stretch>
            <a:fillRect/>
          </a:stretch>
        </p:blipFill>
        <p:spPr>
          <a:xfrm>
            <a:off x="8052321" y="4096631"/>
            <a:ext cx="1470564" cy="1470564"/>
          </a:xfrm>
        </p:spPr>
      </p:pic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D0645C81-6116-41B5-A33B-7330208AC2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9846725" y="4096631"/>
            <a:ext cx="1470564" cy="1470564"/>
          </a:xfrm>
        </p:spPr>
      </p:pic>
      <p:pic>
        <p:nvPicPr>
          <p:cNvPr id="18440" name="图片 3" descr="华师大幼教集团03 ">
            <a:extLst>
              <a:ext uri="{FF2B5EF4-FFF2-40B4-BE49-F238E27FC236}">
                <a16:creationId xmlns:a16="http://schemas.microsoft.com/office/drawing/2014/main" id="{A5648465-D920-44D5-AA24-F5B97AC2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68" y="1231900"/>
            <a:ext cx="1234017" cy="115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1" name="TextBox 21">
            <a:extLst>
              <a:ext uri="{FF2B5EF4-FFF2-40B4-BE49-F238E27FC236}">
                <a16:creationId xmlns:a16="http://schemas.microsoft.com/office/drawing/2014/main" id="{E2425781-1BC6-4F8D-9B92-473A4E157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9134" y="1263651"/>
            <a:ext cx="760176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400" b="1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预见未来 </a:t>
            </a:r>
            <a:r>
              <a:rPr lang="zh-CN" altLang="zh-CN" sz="6400" b="1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6400" b="1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6400" b="1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共创未来</a:t>
            </a:r>
            <a:endParaRPr lang="zh-CN" altLang="zh-CN" sz="6400" b="1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BA58D7-9298-479C-9009-FF68815FF30F}"/>
              </a:ext>
            </a:extLst>
          </p:cNvPr>
          <p:cNvSpPr txBox="1"/>
          <p:nvPr/>
        </p:nvSpPr>
        <p:spPr>
          <a:xfrm>
            <a:off x="3238500" y="2556934"/>
            <a:ext cx="592982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zh-CN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华中师大</a:t>
            </a:r>
            <a:r>
              <a:rPr lang="zh-CN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幼儿园智能教育云平台</a:t>
            </a:r>
            <a:endParaRPr lang="en-US" altLang="zh-CN" sz="32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B8EFB9-D8A1-4A99-AE96-569012E58A84}"/>
              </a:ext>
            </a:extLst>
          </p:cNvPr>
          <p:cNvSpPr txBox="1"/>
          <p:nvPr/>
        </p:nvSpPr>
        <p:spPr>
          <a:xfrm>
            <a:off x="3115734" y="3236384"/>
            <a:ext cx="574240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Calibri"/>
                <a:ea typeface="宋体" panose="02010600030101010101" pitchFamily="2" charset="-122"/>
              </a:rPr>
              <a:t>PRESCHOOL EDUCATION OF CENTRAL CHINA NORMAL UNIVERSITY</a:t>
            </a:r>
          </a:p>
        </p:txBody>
      </p:sp>
    </p:spTree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3BD46C0-34C2-49B5-B9A6-5787269DCE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47257" y="2914127"/>
            <a:ext cx="1368425" cy="1296988"/>
          </a:xfrm>
          <a:solidFill>
            <a:srgbClr val="2A3A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buNone/>
              <a:defRPr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（一）</a:t>
            </a:r>
          </a:p>
        </p:txBody>
      </p:sp>
      <p:sp>
        <p:nvSpPr>
          <p:cNvPr id="87043" name="文本框 1">
            <a:extLst>
              <a:ext uri="{FF2B5EF4-FFF2-40B4-BE49-F238E27FC236}">
                <a16:creationId xmlns:a16="http://schemas.microsoft.com/office/drawing/2014/main" id="{7AE59DF9-F345-4C06-B2EE-E37A4D468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338" y="3357563"/>
            <a:ext cx="4748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幼儿园智能健康管理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C12CE-E8E5-4591-B0BC-45FAD275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25184"/>
            <a:ext cx="10363200" cy="136313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健康预防</a:t>
            </a:r>
            <a:r>
              <a:rPr kumimoji="1" lang="en-US" altLang="zh-CN" dirty="0"/>
              <a:t>-</a:t>
            </a:r>
            <a:r>
              <a:rPr kumimoji="1" lang="zh-CN" altLang="en-US" dirty="0"/>
              <a:t>晨午检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DDA2EB-E97D-4BC6-98E0-F89FCDC7E8F5}"/>
              </a:ext>
            </a:extLst>
          </p:cNvPr>
          <p:cNvSpPr/>
          <p:nvPr/>
        </p:nvSpPr>
        <p:spPr>
          <a:xfrm>
            <a:off x="-25400" y="3998384"/>
            <a:ext cx="6849533" cy="768349"/>
          </a:xfrm>
          <a:prstGeom prst="rect">
            <a:avLst/>
          </a:prstGeom>
          <a:solidFill>
            <a:srgbClr val="CDE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>
              <a:defRPr/>
            </a:pPr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>
            <a:extLst>
              <a:ext uri="{FF2B5EF4-FFF2-40B4-BE49-F238E27FC236}">
                <a16:creationId xmlns:a16="http://schemas.microsoft.com/office/drawing/2014/main" id="{D207882E-804F-400A-99FD-0D3754221D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65385" y="125411"/>
            <a:ext cx="4533481" cy="969807"/>
          </a:xfrm>
        </p:spPr>
        <p:txBody>
          <a:bodyPr/>
          <a:lstStyle/>
          <a:p>
            <a:pPr eaLnBrk="1" hangingPunct="1"/>
            <a:r>
              <a:rPr kumimoji="1" lang="zh-CN" altLang="en-US" b="1" dirty="0"/>
              <a:t>健康预防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晨午检</a:t>
            </a:r>
          </a:p>
        </p:txBody>
      </p:sp>
      <p:pic>
        <p:nvPicPr>
          <p:cNvPr id="89091" name="图片 1">
            <a:extLst>
              <a:ext uri="{FF2B5EF4-FFF2-40B4-BE49-F238E27FC236}">
                <a16:creationId xmlns:a16="http://schemas.microsoft.com/office/drawing/2014/main" id="{6200DAA3-A84A-48F3-A623-E7544BEC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366" y="1149625"/>
            <a:ext cx="3907942" cy="524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F9CA0DA2-FA09-40A7-AFA3-1C11278A40AD}"/>
              </a:ext>
            </a:extLst>
          </p:cNvPr>
          <p:cNvSpPr txBox="1">
            <a:spLocks/>
          </p:cNvSpPr>
          <p:nvPr/>
        </p:nvSpPr>
        <p:spPr>
          <a:xfrm>
            <a:off x="1219200" y="1610785"/>
            <a:ext cx="10972800" cy="2846916"/>
          </a:xfr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>
              <a:lnSpc>
                <a:spcPct val="16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当智能设备参与健康预防工作中来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9170">
              <a:lnSpc>
                <a:spcPct val="160000"/>
              </a:lnSpc>
              <a:defRPr/>
            </a:pPr>
            <a:r>
              <a:rPr lang="zh-CN" altLang="en-US" sz="3200" b="1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对于幼儿园：数据采集变得简单，为构建防护屏障提供基础。</a:t>
            </a:r>
            <a:endParaRPr lang="en-US" altLang="zh-CN" sz="3200" b="1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9170">
              <a:lnSpc>
                <a:spcPct val="160000"/>
              </a:lnSpc>
              <a:defRPr/>
            </a:pPr>
            <a:r>
              <a:rPr lang="zh-CN" altLang="en-US" sz="3200" b="1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保健医生：晨检、健康数据分析、主管部门评估提供帮助</a:t>
            </a:r>
            <a:endParaRPr lang="en-US" altLang="zh-CN" sz="3200" b="1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9170">
              <a:lnSpc>
                <a:spcPct val="160000"/>
              </a:lnSpc>
              <a:defRPr/>
            </a:pPr>
            <a:r>
              <a:rPr lang="zh-CN" altLang="en-US" sz="3200" b="1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对于家长：好的专业设备，第一时间让家长放心。</a:t>
            </a:r>
            <a:endParaRPr lang="en-US" altLang="zh-CN" sz="3200" b="1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9170">
              <a:lnSpc>
                <a:spcPct val="160000"/>
              </a:lnSpc>
              <a:defRPr/>
            </a:pPr>
            <a:endParaRPr lang="en-US" altLang="zh-CN" sz="3200" b="1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>
            <a:extLst>
              <a:ext uri="{FF2B5EF4-FFF2-40B4-BE49-F238E27FC236}">
                <a16:creationId xmlns:a16="http://schemas.microsoft.com/office/drawing/2014/main" id="{CBAAAF03-007B-4B3D-8B5D-D5312D7AC1B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6022" y="1190281"/>
            <a:ext cx="9144000" cy="5468937"/>
          </a:xfrm>
          <a:noFill/>
        </p:spPr>
      </p:pic>
      <p:sp>
        <p:nvSpPr>
          <p:cNvPr id="95235" name="矩形 11">
            <a:extLst>
              <a:ext uri="{FF2B5EF4-FFF2-40B4-BE49-F238E27FC236}">
                <a16:creationId xmlns:a16="http://schemas.microsoft.com/office/drawing/2014/main" id="{08113EB3-30B9-4DB9-8E98-D756675DE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623" y="305768"/>
            <a:ext cx="6624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教师更清晰的了解班级情况，使家园沟通更专业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>
            <a:extLst>
              <a:ext uri="{FF2B5EF4-FFF2-40B4-BE49-F238E27FC236}">
                <a16:creationId xmlns:a16="http://schemas.microsoft.com/office/drawing/2014/main" id="{C8A73199-07F3-48F2-93A1-BA39B257E32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1396" y="1209676"/>
            <a:ext cx="3286125" cy="4900612"/>
          </a:xfrm>
          <a:noFill/>
        </p:spPr>
      </p:pic>
      <p:pic>
        <p:nvPicPr>
          <p:cNvPr id="96259" name="Picture 3">
            <a:extLst>
              <a:ext uri="{FF2B5EF4-FFF2-40B4-BE49-F238E27FC236}">
                <a16:creationId xmlns:a16="http://schemas.microsoft.com/office/drawing/2014/main" id="{5F91E132-F227-4333-9F8D-6E5FE0A2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98" y="1176338"/>
            <a:ext cx="3268663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文本框 1">
            <a:extLst>
              <a:ext uri="{FF2B5EF4-FFF2-40B4-BE49-F238E27FC236}">
                <a16:creationId xmlns:a16="http://schemas.microsoft.com/office/drawing/2014/main" id="{24256522-9BFC-444D-BD7D-F0A649D3F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001" y="207894"/>
            <a:ext cx="5976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智能健康管理体系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更好服务于家长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>
            <a:extLst>
              <a:ext uri="{FF2B5EF4-FFF2-40B4-BE49-F238E27FC236}">
                <a16:creationId xmlns:a16="http://schemas.microsoft.com/office/drawing/2014/main" id="{EB0E8B2B-55D8-418E-BED5-93FD471AAB8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5569" y="1113046"/>
            <a:ext cx="3221038" cy="5132388"/>
          </a:xfrm>
          <a:noFill/>
        </p:spPr>
      </p:pic>
      <p:pic>
        <p:nvPicPr>
          <p:cNvPr id="97283" name="Picture 3">
            <a:extLst>
              <a:ext uri="{FF2B5EF4-FFF2-40B4-BE49-F238E27FC236}">
                <a16:creationId xmlns:a16="http://schemas.microsoft.com/office/drawing/2014/main" id="{3D3CAD4D-D7AD-4B0C-9B68-F461744FF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747" y="379621"/>
            <a:ext cx="3297238" cy="586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矩形 17">
            <a:extLst>
              <a:ext uri="{FF2B5EF4-FFF2-40B4-BE49-F238E27FC236}">
                <a16:creationId xmlns:a16="http://schemas.microsoft.com/office/drawing/2014/main" id="{D7363B0D-2D55-4B79-8A92-072CD6C53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87" y="2363857"/>
            <a:ext cx="37677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/>
              <a:t>    家长能每天收到孩子的入园晨检情况，非常方便的关注孩子的在园情况，孩子感冒、咳嗽了，还能精准的收到相应症状的健康指导。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55EFF3-E64B-4883-8D31-D88D0D76889A}"/>
              </a:ext>
            </a:extLst>
          </p:cNvPr>
          <p:cNvSpPr/>
          <p:nvPr/>
        </p:nvSpPr>
        <p:spPr>
          <a:xfrm>
            <a:off x="7791450" y="1441451"/>
            <a:ext cx="2063750" cy="45958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noFill/>
            </a:endParaRPr>
          </a:p>
        </p:txBody>
      </p:sp>
      <p:sp>
        <p:nvSpPr>
          <p:cNvPr id="99331" name="文本框 1">
            <a:extLst>
              <a:ext uri="{FF2B5EF4-FFF2-40B4-BE49-F238E27FC236}">
                <a16:creationId xmlns:a16="http://schemas.microsoft.com/office/drawing/2014/main" id="{3313261B-51CB-49E9-98F3-819BF94D0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719" y="218244"/>
            <a:ext cx="52530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幼儿电子健康档案，家园同步记录</a:t>
            </a:r>
          </a:p>
        </p:txBody>
      </p:sp>
      <p:pic>
        <p:nvPicPr>
          <p:cNvPr id="99332" name="图片 2">
            <a:extLst>
              <a:ext uri="{FF2B5EF4-FFF2-40B4-BE49-F238E27FC236}">
                <a16:creationId xmlns:a16="http://schemas.microsoft.com/office/drawing/2014/main" id="{14AA4760-0711-444E-8D8A-48FF79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1" y="1196975"/>
            <a:ext cx="2613025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3E2D4E-B8F6-4674-9990-E3FA1B05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31" y="1276489"/>
            <a:ext cx="2617788" cy="54721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9334" name="内容占位符 2">
            <a:extLst>
              <a:ext uri="{FF2B5EF4-FFF2-40B4-BE49-F238E27FC236}">
                <a16:creationId xmlns:a16="http://schemas.microsoft.com/office/drawing/2014/main" id="{F49AC183-FE4D-4FAD-A0C8-3B31967D4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40" y="1327150"/>
            <a:ext cx="2879725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50000"/>
              <a:buFont typeface="Wingdings" panose="05000000000000000000" pitchFamily="2" charset="2"/>
              <a:buChar char="n"/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晨检、午检记录</a:t>
            </a: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50000"/>
              <a:buFont typeface="Wingdings" panose="05000000000000000000" pitchFamily="2" charset="2"/>
              <a:buChar char="n"/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成长指标（身高、体重）</a:t>
            </a: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50000"/>
              <a:buFont typeface="Wingdings" panose="05000000000000000000" pitchFamily="2" charset="2"/>
              <a:buChar char="n"/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过敏史</a:t>
            </a: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50000"/>
              <a:buFont typeface="Wingdings" panose="05000000000000000000" pitchFamily="2" charset="2"/>
              <a:buChar char="n"/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疾病史</a:t>
            </a: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50000"/>
              <a:buFont typeface="Wingdings" panose="05000000000000000000" pitchFamily="2" charset="2"/>
              <a:buChar char="n"/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疫苗接种史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50000"/>
              <a:buFont typeface="Wingdings" panose="05000000000000000000" pitchFamily="2" charset="2"/>
              <a:buChar char="n"/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每个孩子一个健康档案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文本框 1">
            <a:extLst>
              <a:ext uri="{FF2B5EF4-FFF2-40B4-BE49-F238E27FC236}">
                <a16:creationId xmlns:a16="http://schemas.microsoft.com/office/drawing/2014/main" id="{BAC8913A-4AF9-46A5-B303-688882E67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1" y="230189"/>
            <a:ext cx="6030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76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展示每日晨检与幼儿健康跟踪情况</a:t>
            </a:r>
          </a:p>
        </p:txBody>
      </p:sp>
      <p:pic>
        <p:nvPicPr>
          <p:cNvPr id="100355" name="Picture 3">
            <a:extLst>
              <a:ext uri="{FF2B5EF4-FFF2-40B4-BE49-F238E27FC236}">
                <a16:creationId xmlns:a16="http://schemas.microsoft.com/office/drawing/2014/main" id="{56AABCA0-8944-4EB8-9FD4-00AC6699955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925" y="1069975"/>
            <a:ext cx="11512193" cy="5445125"/>
          </a:xfr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6A3E2A7-8C7C-4BB9-A0FF-B20113724F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77378" y="2879449"/>
            <a:ext cx="1368425" cy="1296988"/>
          </a:xfrm>
          <a:solidFill>
            <a:srgbClr val="2A3A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buNone/>
              <a:defRPr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（二）</a:t>
            </a:r>
          </a:p>
        </p:txBody>
      </p:sp>
      <p:sp>
        <p:nvSpPr>
          <p:cNvPr id="102403" name="文本框 1">
            <a:extLst>
              <a:ext uri="{FF2B5EF4-FFF2-40B4-BE49-F238E27FC236}">
                <a16:creationId xmlns:a16="http://schemas.microsoft.com/office/drawing/2014/main" id="{0EBABC66-DAE2-4942-872B-0C0E8508C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676" y="3284538"/>
            <a:ext cx="4748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幼儿园智能巡检管理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5AE53A73-1098-4A2C-8A98-2A2C9F7F05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325034" y="211668"/>
            <a:ext cx="5731933" cy="61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kumimoji="1"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20483" name="内容占位符 2">
            <a:extLst>
              <a:ext uri="{FF2B5EF4-FFF2-40B4-BE49-F238E27FC236}">
                <a16:creationId xmlns:a16="http://schemas.microsoft.com/office/drawing/2014/main" id="{D3212426-AF22-4410-A35B-426C7D684EBD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1335617" y="1483784"/>
            <a:ext cx="9906000" cy="47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ts val="4667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zh-CN" sz="3600" dirty="0"/>
              <a:t>依托华中师范大学自身的学科专业优势，结合由华师主导的国家数字化学习工程技术研究中心的技术优势，并通过多年对幼儿园保教环节信息化管理的研究和探索，目前已经在幼儿园保育管理、幼儿园巡检管理以及幼儿绘本阅读等核心环节取得了的成果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框 1">
            <a:extLst>
              <a:ext uri="{FF2B5EF4-FFF2-40B4-BE49-F238E27FC236}">
                <a16:creationId xmlns:a16="http://schemas.microsoft.com/office/drawing/2014/main" id="{3C2DFB13-0362-47CA-974C-1DE2D5597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7517" y="194733"/>
            <a:ext cx="61616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华中师大智能管理巡检系统</a:t>
            </a:r>
          </a:p>
        </p:txBody>
      </p:sp>
      <p:sp>
        <p:nvSpPr>
          <p:cNvPr id="36867" name="TextBox 3">
            <a:extLst>
              <a:ext uri="{FF2B5EF4-FFF2-40B4-BE49-F238E27FC236}">
                <a16:creationId xmlns:a16="http://schemas.microsoft.com/office/drawing/2014/main" id="{B0780AAA-6C5D-4DD2-8BD7-DE05BAEDA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696" y="1856318"/>
            <a:ext cx="5957079" cy="322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21917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467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共享优质管理经验，</a:t>
            </a:r>
            <a:br>
              <a:rPr lang="zh-CN" altLang="en-US" sz="3467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7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化繁为简</a:t>
            </a:r>
            <a:r>
              <a:rPr lang="zh-CN" altLang="en-US" sz="3467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br>
              <a:rPr lang="zh-CN" altLang="en-US" sz="3467" dirty="0">
                <a:solidFill>
                  <a:srgbClr val="AE2C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467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解放幼儿园管理者和一线教师</a:t>
            </a:r>
            <a:endParaRPr kumimoji="1" lang="zh-CN" altLang="en-US" sz="3467" dirty="0">
              <a:solidFill>
                <a:srgbClr val="AE2C2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>
            <a:extLst>
              <a:ext uri="{FF2B5EF4-FFF2-40B4-BE49-F238E27FC236}">
                <a16:creationId xmlns:a16="http://schemas.microsoft.com/office/drawing/2014/main" id="{A8DF9F8F-3722-4BEE-9837-4B4B33EB55B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28775"/>
            <a:ext cx="3024188" cy="1295400"/>
          </a:xfrm>
        </p:spPr>
        <p:txBody>
          <a:bodyPr/>
          <a:lstStyle/>
          <a:p>
            <a:r>
              <a:rPr lang="zh-CN" altLang="en-US" sz="2800"/>
              <a:t>大型游乐设施安全检查</a:t>
            </a:r>
          </a:p>
        </p:txBody>
      </p:sp>
      <p:pic>
        <p:nvPicPr>
          <p:cNvPr id="109571" name="图片 3">
            <a:extLst>
              <a:ext uri="{FF2B5EF4-FFF2-40B4-BE49-F238E27FC236}">
                <a16:creationId xmlns:a16="http://schemas.microsoft.com/office/drawing/2014/main" id="{4D28D545-2936-4EDC-AECB-DBA42D44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404814"/>
            <a:ext cx="5329238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9E59E27-C026-44C5-8CA8-6F0F0E015703}"/>
              </a:ext>
            </a:extLst>
          </p:cNvPr>
          <p:cNvSpPr txBox="1">
            <a:spLocks/>
          </p:cNvSpPr>
          <p:nvPr/>
        </p:nvSpPr>
        <p:spPr bwMode="auto">
          <a:xfrm>
            <a:off x="871805" y="2924175"/>
            <a:ext cx="3024188" cy="252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kern="0" dirty="0"/>
              <a:t>如果发现有安全隐患，可以及时分享信息给全园教师，降低孩子活动受伤的风险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3">
            <a:extLst>
              <a:ext uri="{FF2B5EF4-FFF2-40B4-BE49-F238E27FC236}">
                <a16:creationId xmlns:a16="http://schemas.microsoft.com/office/drawing/2014/main" id="{78FBAE41-AE85-47E8-8ACE-0732FB87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0"/>
            <a:ext cx="3857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3" name="Picture 4">
            <a:extLst>
              <a:ext uri="{FF2B5EF4-FFF2-40B4-BE49-F238E27FC236}">
                <a16:creationId xmlns:a16="http://schemas.microsoft.com/office/drawing/2014/main" id="{D6CD5A64-25DD-4514-9780-EE45BBBF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4" y="0"/>
            <a:ext cx="4143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标题 1">
            <a:extLst>
              <a:ext uri="{FF2B5EF4-FFF2-40B4-BE49-F238E27FC236}">
                <a16:creationId xmlns:a16="http://schemas.microsoft.com/office/drawing/2014/main" id="{D3746FAF-FD8B-4012-81F6-D10B4AFCDED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30157" y="2591370"/>
            <a:ext cx="3025775" cy="1295400"/>
          </a:xfrm>
        </p:spPr>
        <p:txBody>
          <a:bodyPr>
            <a:normAutofit fontScale="90000"/>
          </a:bodyPr>
          <a:lstStyle/>
          <a:p>
            <a:r>
              <a:rPr lang="zh-CN" altLang="en-US" sz="3200" b="1" dirty="0"/>
              <a:t>教学巡班：</a:t>
            </a:r>
            <a:br>
              <a:rPr lang="en-US" altLang="zh-CN" sz="3200" b="1" dirty="0"/>
            </a:br>
            <a:r>
              <a:rPr lang="zh-CN" altLang="en-US" sz="3200" b="1" dirty="0"/>
              <a:t>区角物品摆放整齐有序</a:t>
            </a:r>
          </a:p>
        </p:txBody>
      </p:sp>
      <p:pic>
        <p:nvPicPr>
          <p:cNvPr id="111619" name="图片 3">
            <a:extLst>
              <a:ext uri="{FF2B5EF4-FFF2-40B4-BE49-F238E27FC236}">
                <a16:creationId xmlns:a16="http://schemas.microsoft.com/office/drawing/2014/main" id="{99622C49-BB02-4C64-BEB6-18E967BB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26" y="115888"/>
            <a:ext cx="4003675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0" name="图片 6">
            <a:extLst>
              <a:ext uri="{FF2B5EF4-FFF2-40B4-BE49-F238E27FC236}">
                <a16:creationId xmlns:a16="http://schemas.microsoft.com/office/drawing/2014/main" id="{0CEC9F3D-8404-4463-B694-A9B3276FA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1" y="3141663"/>
            <a:ext cx="4932363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36547E-878E-4782-BC39-127DD0F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65" y="611312"/>
            <a:ext cx="7816050" cy="56353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3E11B90-A5B6-47BE-ACA2-FDB03C6CD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40810"/>
            <a:ext cx="30127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F6D04-AF37-4BE3-AD78-10382011494D}"/>
              </a:ext>
            </a:extLst>
          </p:cNvPr>
          <p:cNvSpPr/>
          <p:nvPr/>
        </p:nvSpPr>
        <p:spPr>
          <a:xfrm>
            <a:off x="105244" y="207119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进餐习惯培养要加强</a:t>
            </a:r>
          </a:p>
        </p:txBody>
      </p:sp>
    </p:spTree>
    <p:extLst>
      <p:ext uri="{BB962C8B-B14F-4D97-AF65-F5344CB8AC3E}">
        <p14:creationId xmlns:p14="http://schemas.microsoft.com/office/powerpoint/2010/main" val="2683545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63E11B90-A5B6-47BE-ACA2-FDB03C6CD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40810"/>
            <a:ext cx="30127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F6D04-AF37-4BE3-AD78-10382011494D}"/>
              </a:ext>
            </a:extLst>
          </p:cNvPr>
          <p:cNvSpPr/>
          <p:nvPr/>
        </p:nvSpPr>
        <p:spPr>
          <a:xfrm>
            <a:off x="105244" y="207119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餐后组织分工不明显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7DD14B-7146-4F01-A481-1B0084D7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793" y="1292028"/>
            <a:ext cx="8135997" cy="47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04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63E11B90-A5B6-47BE-ACA2-FDB03C6CD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40810"/>
            <a:ext cx="30127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F6D04-AF37-4BE3-AD78-10382011494D}"/>
              </a:ext>
            </a:extLst>
          </p:cNvPr>
          <p:cNvSpPr/>
          <p:nvPr/>
        </p:nvSpPr>
        <p:spPr>
          <a:xfrm>
            <a:off x="636420" y="200441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餐后组织分工不明显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44DF14-F012-412A-A32C-3F0B81B7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916" y="438268"/>
            <a:ext cx="4685016" cy="58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92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2C8DA9-1709-4597-9622-2742A7C1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487" y="526104"/>
            <a:ext cx="8064404" cy="580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D24A0ED-C0E6-4F70-B227-72C33E45132A}"/>
              </a:ext>
            </a:extLst>
          </p:cNvPr>
          <p:cNvSpPr/>
          <p:nvPr/>
        </p:nvSpPr>
        <p:spPr>
          <a:xfrm>
            <a:off x="87167" y="2117426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教师行为，未穿校服</a:t>
            </a:r>
          </a:p>
        </p:txBody>
      </p:sp>
    </p:spTree>
    <p:extLst>
      <p:ext uri="{BB962C8B-B14F-4D97-AF65-F5344CB8AC3E}">
        <p14:creationId xmlns:p14="http://schemas.microsoft.com/office/powerpoint/2010/main" val="2880454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D094A4-7C13-4ECD-BEDA-7D0DB81AB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38" y="77640"/>
            <a:ext cx="5269698" cy="66308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C88515C-0B28-48F2-9469-804DBADC5EC9}"/>
              </a:ext>
            </a:extLst>
          </p:cNvPr>
          <p:cNvSpPr/>
          <p:nvPr/>
        </p:nvSpPr>
        <p:spPr>
          <a:xfrm>
            <a:off x="119864" y="2869820"/>
            <a:ext cx="23391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幼儿知识太久</a:t>
            </a:r>
            <a:endParaRPr lang="en-US" altLang="zh-CN" sz="2800" b="1" dirty="0"/>
          </a:p>
          <a:p>
            <a:r>
              <a:rPr lang="zh-CN" altLang="en-US" sz="2800" b="1" dirty="0"/>
              <a:t>没更换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5B35BF-8E59-4D68-AB9C-4FAA10AA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306" y="1083290"/>
            <a:ext cx="5834105" cy="494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03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2FFF20-B37E-4C57-8107-A9514612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256" y="440369"/>
            <a:ext cx="7622494" cy="57395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F1B1FE6-43B5-4B3B-8678-1E59A45B99D0}"/>
              </a:ext>
            </a:extLst>
          </p:cNvPr>
          <p:cNvSpPr/>
          <p:nvPr/>
        </p:nvSpPr>
        <p:spPr>
          <a:xfrm>
            <a:off x="849329" y="22893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幼儿不专注</a:t>
            </a:r>
          </a:p>
        </p:txBody>
      </p:sp>
    </p:spTree>
    <p:extLst>
      <p:ext uri="{BB962C8B-B14F-4D97-AF65-F5344CB8AC3E}">
        <p14:creationId xmlns:p14="http://schemas.microsoft.com/office/powerpoint/2010/main" val="4059189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5AE53A73-1098-4A2C-8A98-2A2C9F7F05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325034" y="211668"/>
            <a:ext cx="5731933" cy="61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kumimoji="1"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20483" name="内容占位符 2">
            <a:extLst>
              <a:ext uri="{FF2B5EF4-FFF2-40B4-BE49-F238E27FC236}">
                <a16:creationId xmlns:a16="http://schemas.microsoft.com/office/drawing/2014/main" id="{D3212426-AF22-4410-A35B-426C7D684EBD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1335617" y="1483784"/>
            <a:ext cx="9906000" cy="47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ts val="4667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zh-CN" sz="3600" dirty="0"/>
              <a:t>建设幼儿园智能</a:t>
            </a:r>
            <a:r>
              <a:rPr lang="zh-CN" altLang="en-US" sz="3600" dirty="0"/>
              <a:t>系统</a:t>
            </a:r>
            <a:r>
              <a:rPr lang="zh-CN" altLang="zh-CN" sz="3600" dirty="0"/>
              <a:t>目的，</a:t>
            </a:r>
            <a:r>
              <a:rPr lang="zh-CN" altLang="zh-CN" sz="3600" b="1" dirty="0"/>
              <a:t>不是简单为幼儿园提供信息化管理，而是利用大数据、人工智能等先进的技术手段，真正帮助</a:t>
            </a:r>
            <a:r>
              <a:rPr lang="zh-CN" altLang="en-US" sz="3600" b="1" dirty="0"/>
              <a:t>幼儿园</a:t>
            </a:r>
            <a:r>
              <a:rPr lang="zh-CN" altLang="zh-CN" sz="3600" b="1" dirty="0"/>
              <a:t>解决管理上的痛点，让管理变得简单化、规范化、智能化，</a:t>
            </a:r>
            <a:r>
              <a:rPr lang="zh-CN" altLang="zh-CN" sz="3600" dirty="0"/>
              <a:t>让</a:t>
            </a:r>
            <a:r>
              <a:rPr lang="zh-CN" altLang="en-US" sz="3600" dirty="0"/>
              <a:t>幼儿园</a:t>
            </a:r>
            <a:r>
              <a:rPr lang="zh-CN" altLang="zh-CN" sz="3600" dirty="0"/>
              <a:t>精力聚焦保教核心环节，为全面提升幼儿园保教质量提供切实有效的工具与帮助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633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19C93A-A772-477C-8AE4-150C5E58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362" y="148975"/>
            <a:ext cx="7280726" cy="6102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AE7C9B5-7F15-4598-82A9-7C9C54E78950}"/>
              </a:ext>
            </a:extLst>
          </p:cNvPr>
          <p:cNvSpPr/>
          <p:nvPr/>
        </p:nvSpPr>
        <p:spPr>
          <a:xfrm>
            <a:off x="849329" y="22893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物品未归位</a:t>
            </a:r>
          </a:p>
        </p:txBody>
      </p:sp>
    </p:spTree>
    <p:extLst>
      <p:ext uri="{BB962C8B-B14F-4D97-AF65-F5344CB8AC3E}">
        <p14:creationId xmlns:p14="http://schemas.microsoft.com/office/powerpoint/2010/main" val="816995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A0FAFC-E834-4F94-9F07-63D3C537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82" y="326533"/>
            <a:ext cx="9511509" cy="62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39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8D5ABA-B788-42A6-86D9-9C9FC169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243" y="129401"/>
            <a:ext cx="5500039" cy="659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7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F050EC-0F86-4DC8-87CE-6A9C8BF87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3495"/>
            <a:ext cx="12277241" cy="693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F03208CC-0542-44C2-AEBE-31DFE90B0801}"/>
              </a:ext>
            </a:extLst>
          </p:cNvPr>
          <p:cNvSpPr txBox="1">
            <a:spLocks/>
          </p:cNvSpPr>
          <p:nvPr/>
        </p:nvSpPr>
        <p:spPr>
          <a:xfrm>
            <a:off x="1356189" y="1611314"/>
            <a:ext cx="9311811" cy="2846387"/>
          </a:xfr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当管理过程变得直观可视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60000"/>
              </a:lnSpc>
              <a:defRPr/>
            </a:pPr>
            <a:r>
              <a:rPr lang="zh-CN" altLang="en-US" sz="2400" b="1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对于家长：安全管理不再是停在园长与老师的口头，变得可见。</a:t>
            </a:r>
            <a:endParaRPr lang="en-US" altLang="zh-CN" sz="2400" b="1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60000"/>
              </a:lnSpc>
              <a:defRPr/>
            </a:pPr>
            <a:r>
              <a:rPr lang="zh-CN" altLang="en-US" sz="2400" b="1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对于幼儿园：真正帮助管理者发现问题，让考核变得轻松。</a:t>
            </a:r>
            <a:endParaRPr lang="en-US" altLang="zh-CN" sz="2400" b="1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60000"/>
              </a:lnSpc>
              <a:defRPr/>
            </a:pPr>
            <a:r>
              <a:rPr lang="zh-CN" altLang="en-US" sz="2400" b="1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对华师幼教集团：方便了解附属园的管理执行情况，发现问题给出整改建议，帮助幼儿园提升管理、保教质量</a:t>
            </a:r>
            <a:endParaRPr lang="en-US" altLang="zh-CN" sz="2400" b="1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87E796-CBD9-4749-A16C-B57DD8F76C1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91070" y="2973871"/>
            <a:ext cx="1368425" cy="1296988"/>
          </a:xfrm>
          <a:solidFill>
            <a:srgbClr val="2A3A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buNone/>
              <a:defRPr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（三）</a:t>
            </a:r>
          </a:p>
        </p:txBody>
      </p:sp>
      <p:sp>
        <p:nvSpPr>
          <p:cNvPr id="115715" name="文本框 1">
            <a:extLst>
              <a:ext uri="{FF2B5EF4-FFF2-40B4-BE49-F238E27FC236}">
                <a16:creationId xmlns:a16="http://schemas.microsoft.com/office/drawing/2014/main" id="{C4F4DEF3-E818-453E-B36B-B333363A6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4" y="3286125"/>
            <a:ext cx="56657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幼儿园智慧阅读绘本馆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11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642534"/>
            <a:ext cx="12192000" cy="3323167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171" name="矩形 1"/>
          <p:cNvSpPr>
            <a:spLocks noChangeArrowheads="1"/>
          </p:cNvSpPr>
          <p:nvPr/>
        </p:nvSpPr>
        <p:spPr bwMode="auto">
          <a:xfrm>
            <a:off x="2159564" y="2564904"/>
            <a:ext cx="8121681" cy="106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defTabSz="1219170" eaLnBrk="1" hangingPunct="1">
              <a:lnSpc>
                <a:spcPct val="150000"/>
              </a:lnSpc>
            </a:pPr>
            <a:r>
              <a:rPr lang="zh-CN" altLang="en-US" sz="4800" b="1" noProof="1">
                <a:solidFill>
                  <a:prstClr val="white"/>
                </a:solidFill>
                <a:latin typeface="Yuanti SC" charset="-122"/>
                <a:ea typeface="Yuanti SC" charset="-122"/>
                <a:cs typeface="Yuanti SC" charset="-122"/>
              </a:rPr>
              <a:t>开展阅读活动面临的问题</a:t>
            </a:r>
          </a:p>
        </p:txBody>
      </p:sp>
      <p:sp>
        <p:nvSpPr>
          <p:cNvPr id="4" name="矩形 3"/>
          <p:cNvSpPr/>
          <p:nvPr/>
        </p:nvSpPr>
        <p:spPr>
          <a:xfrm>
            <a:off x="9744406" y="5637246"/>
            <a:ext cx="2208245" cy="1056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3680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1413824" y="1046257"/>
            <a:ext cx="5569675" cy="177124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FZCuYuan-M03S" charset="-122"/>
                <a:ea typeface="FZCuYuan-M03S" charset="-122"/>
                <a:cs typeface="FZCuYuan-M03S" charset="-122"/>
              </a:defRPr>
            </a:lvl1pPr>
          </a:lstStyle>
          <a:p>
            <a:pPr defTabSz="1219170"/>
            <a:r>
              <a:rPr lang="zh-CN" altLang="en-US" sz="4267" b="1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</a:rPr>
              <a:t>阅读离不开书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413509" y="3140968"/>
            <a:ext cx="6225928" cy="24272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ZZhunYuan-M02S" charset="-122"/>
                <a:ea typeface="FZZhunYuan-M02S" charset="-122"/>
                <a:cs typeface="FZZhunYuan-M02S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FZZhunYuan-M02S" charset="-122"/>
                <a:ea typeface="FZZhunYuan-M02S" charset="-122"/>
                <a:cs typeface="FZZhunYuan-M02S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ZZhunYuan-M02S" charset="-122"/>
                <a:ea typeface="FZZhunYuan-M02S" charset="-122"/>
                <a:cs typeface="FZZhunYuan-M02S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ZZhunYuan-M02S" charset="-122"/>
                <a:ea typeface="FZZhunYuan-M02S" charset="-122"/>
                <a:cs typeface="FZZhunYuan-M02S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ZZhunYuan-M02S" charset="-122"/>
                <a:ea typeface="FZZhunYuan-M02S" charset="-122"/>
                <a:cs typeface="FZZhunYuan-M02S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 defTabSz="1219170">
              <a:lnSpc>
                <a:spcPct val="150000"/>
              </a:lnSpc>
              <a:spcBef>
                <a:spcPts val="0"/>
              </a:spcBef>
              <a:buClr>
                <a:srgbClr val="FFAC00"/>
              </a:buClr>
              <a:buSzPct val="80000"/>
              <a:buFont typeface="Wingdings" charset="2"/>
              <a:buChar char="l"/>
              <a:defRPr/>
            </a:pPr>
            <a:r>
              <a:rPr lang="zh-CN" altLang="en-US" sz="2267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charset="-122"/>
                <a:ea typeface="Yuanti SC" charset="-122"/>
                <a:cs typeface="Yuanti SC" charset="-122"/>
              </a:rPr>
              <a:t>什么是好书？好在哪里？</a:t>
            </a:r>
            <a:endParaRPr lang="en-US" altLang="zh-CN" sz="2267" dirty="0">
              <a:solidFill>
                <a:prstClr val="black">
                  <a:lumMod val="75000"/>
                  <a:lumOff val="25000"/>
                </a:prst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marL="380990" indent="-380990" defTabSz="1219170">
              <a:lnSpc>
                <a:spcPct val="150000"/>
              </a:lnSpc>
              <a:spcBef>
                <a:spcPts val="0"/>
              </a:spcBef>
              <a:buClr>
                <a:srgbClr val="FFAC00"/>
              </a:buClr>
              <a:buSzPct val="80000"/>
              <a:buFont typeface="Wingdings" charset="2"/>
              <a:buChar char="l"/>
              <a:defRPr/>
            </a:pPr>
            <a:endParaRPr lang="en-US" altLang="zh-CN" sz="2267" dirty="0">
              <a:solidFill>
                <a:prstClr val="black">
                  <a:lumMod val="75000"/>
                  <a:lumOff val="25000"/>
                </a:prst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marL="380990" indent="-380990" defTabSz="1219170">
              <a:lnSpc>
                <a:spcPct val="150000"/>
              </a:lnSpc>
              <a:spcBef>
                <a:spcPts val="0"/>
              </a:spcBef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zh-CN" altLang="en-US" sz="2267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charset="-122"/>
                <a:ea typeface="Yuanti SC" charset="-122"/>
                <a:cs typeface="Yuanti SC" charset="-122"/>
              </a:rPr>
              <a:t>应该为孩子选择什么书？</a:t>
            </a:r>
            <a:endParaRPr lang="en-US" altLang="zh-CN" sz="2267" dirty="0">
              <a:solidFill>
                <a:prstClr val="black">
                  <a:lumMod val="75000"/>
                  <a:lumOff val="25000"/>
                </a:prstClr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363880"/>
            <a:ext cx="5133925" cy="4204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521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392" y="1528763"/>
            <a:ext cx="4521312" cy="386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6237288" y="1049338"/>
            <a:ext cx="5954712" cy="1150937"/>
          </a:xfrm>
        </p:spPr>
        <p:txBody>
          <a:bodyPr>
            <a:normAutofit/>
          </a:bodyPr>
          <a:lstStyle/>
          <a:p>
            <a:pPr algn="l"/>
            <a:r>
              <a:rPr lang="zh-CN" altLang="en-US" sz="4267" b="1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</a:rPr>
              <a:t>与家长有关的问题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4294967295"/>
          </p:nvPr>
        </p:nvSpPr>
        <p:spPr>
          <a:xfrm>
            <a:off x="6430963" y="2468563"/>
            <a:ext cx="5761037" cy="32178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FFAC00"/>
              </a:buClr>
              <a:buSzPct val="80000"/>
              <a:buFont typeface="Wingdings" charset="2"/>
              <a:buChar char="l"/>
              <a:defRPr/>
            </a:pPr>
            <a:r>
              <a:rPr lang="zh-CN" altLang="en-US" sz="2267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如何让家长意识到亲子共读的重要性，</a:t>
            </a:r>
            <a:r>
              <a:rPr lang="zh-CN" altLang="en-US" sz="2267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</a:rPr>
              <a:t>让他们踊跃参加，</a:t>
            </a:r>
            <a:r>
              <a:rPr lang="zh-CN" altLang="en-US" sz="2267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体会亲子共读的乐趣？ </a:t>
            </a:r>
            <a:endParaRPr lang="en-US" altLang="zh-CN" sz="2267" dirty="0">
              <a:solidFill>
                <a:schemeClr val="tx1">
                  <a:lumMod val="75000"/>
                  <a:lumOff val="25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>
              <a:lnSpc>
                <a:spcPct val="150000"/>
              </a:lnSpc>
              <a:buClr>
                <a:srgbClr val="F06A6A"/>
              </a:buClr>
              <a:buSzPct val="80000"/>
              <a:buFont typeface="Wingdings" charset="2"/>
              <a:buChar char="l"/>
              <a:defRPr/>
            </a:pPr>
            <a:endParaRPr lang="en-US" altLang="zh-CN" sz="2267" dirty="0">
              <a:solidFill>
                <a:srgbClr val="F06A6A"/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>
              <a:lnSpc>
                <a:spcPct val="150000"/>
              </a:lnSpc>
              <a:buClr>
                <a:srgbClr val="FFAC00"/>
              </a:buClr>
              <a:buSzPct val="80000"/>
              <a:buFont typeface="Wingdings" charset="2"/>
              <a:buChar char="l"/>
              <a:defRPr/>
            </a:pPr>
            <a:r>
              <a:rPr lang="zh-CN" altLang="en-US" sz="2267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</a:rPr>
              <a:t>如何为家长提供有效的阅读指导，</a:t>
            </a:r>
            <a:r>
              <a:rPr lang="zh-CN" altLang="en-US" sz="2267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让他们知道如何与孩子一起亲子共读？</a:t>
            </a:r>
          </a:p>
        </p:txBody>
      </p:sp>
    </p:spTree>
    <p:extLst>
      <p:ext uri="{BB962C8B-B14F-4D97-AF65-F5344CB8AC3E}">
        <p14:creationId xmlns:p14="http://schemas.microsoft.com/office/powerpoint/2010/main" val="3353644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5AE53A73-1098-4A2C-8A98-2A2C9F7F05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325034" y="211668"/>
            <a:ext cx="5731933" cy="61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身边变化的背后</a:t>
            </a:r>
            <a:endParaRPr kumimoji="1"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3" name="内容占位符 2">
            <a:extLst>
              <a:ext uri="{FF2B5EF4-FFF2-40B4-BE49-F238E27FC236}">
                <a16:creationId xmlns:a16="http://schemas.microsoft.com/office/drawing/2014/main" id="{D3212426-AF22-4410-A35B-426C7D684EBD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1335617" y="1483784"/>
            <a:ext cx="9906000" cy="47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ts val="4667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人们出门不再习惯带钱包</a:t>
            </a:r>
            <a:endParaRPr lang="en-US" altLang="zh-CN" sz="26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4667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坐高铁安检开始刷脸</a:t>
            </a:r>
            <a:endParaRPr kumimoji="1" lang="en-US" altLang="zh-CN" sz="26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4667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无人超市开始出现</a:t>
            </a:r>
            <a:endParaRPr kumimoji="1" lang="en-US" altLang="zh-CN" sz="26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4667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自行车专卖店突然发现变得门可罗雀</a:t>
            </a:r>
            <a:endParaRPr lang="en-US" altLang="zh-CN" sz="26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4667"/>
              </a:lnSpc>
              <a:spcBef>
                <a:spcPts val="1000"/>
              </a:spcBef>
              <a:spcAft>
                <a:spcPts val="1000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方便面巨头面临销售断崖式下降</a:t>
            </a:r>
            <a:endParaRPr kumimoji="1" lang="en-US" altLang="zh-CN" sz="26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9522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128" y="1700808"/>
            <a:ext cx="4522088" cy="393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933450"/>
            <a:ext cx="7585075" cy="1770063"/>
          </a:xfrm>
        </p:spPr>
        <p:txBody>
          <a:bodyPr>
            <a:normAutofit/>
          </a:bodyPr>
          <a:lstStyle/>
          <a:p>
            <a:r>
              <a:rPr lang="zh-CN" altLang="en-US" sz="4267" b="1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</a:rPr>
              <a:t>幼儿园在绘本活动中的困扰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2703513"/>
            <a:ext cx="7237413" cy="357981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zh-CN" altLang="en-US" sz="2267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 阅读环境建设跟的上吗？</a:t>
            </a:r>
            <a:endParaRPr lang="en-US" altLang="zh-CN" sz="2267" dirty="0">
              <a:solidFill>
                <a:schemeClr val="tx1">
                  <a:lumMod val="75000"/>
                  <a:lumOff val="25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>
              <a:lnSpc>
                <a:spcPct val="200000"/>
              </a:lnSpc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zh-CN" altLang="en-US" sz="2267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 教师教学储备能否跟得上？</a:t>
            </a:r>
            <a:endParaRPr lang="en-US" altLang="zh-CN" sz="2267" dirty="0">
              <a:solidFill>
                <a:schemeClr val="tx1">
                  <a:lumMod val="75000"/>
                  <a:lumOff val="25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>
              <a:lnSpc>
                <a:spcPct val="200000"/>
              </a:lnSpc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zh-CN" altLang="en-US" sz="2267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 如何进一步提升阅读互动体验？</a:t>
            </a:r>
          </a:p>
        </p:txBody>
      </p:sp>
    </p:spTree>
    <p:extLst>
      <p:ext uri="{BB962C8B-B14F-4D97-AF65-F5344CB8AC3E}">
        <p14:creationId xmlns:p14="http://schemas.microsoft.com/office/powerpoint/2010/main" val="3270074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 rot="9502714">
            <a:off x="4618592" y="1323292"/>
            <a:ext cx="2296035" cy="2315501"/>
          </a:xfrm>
          <a:custGeom>
            <a:avLst/>
            <a:gdLst>
              <a:gd name="T0" fmla="*/ 526 w 590"/>
              <a:gd name="T1" fmla="*/ 92 h 566"/>
              <a:gd name="T2" fmla="*/ 426 w 590"/>
              <a:gd name="T3" fmla="*/ 25 h 566"/>
              <a:gd name="T4" fmla="*/ 327 w 590"/>
              <a:gd name="T5" fmla="*/ 2 h 566"/>
              <a:gd name="T6" fmla="*/ 326 w 590"/>
              <a:gd name="T7" fmla="*/ 2 h 566"/>
              <a:gd name="T8" fmla="*/ 289 w 590"/>
              <a:gd name="T9" fmla="*/ 0 h 566"/>
              <a:gd name="T10" fmla="*/ 262 w 590"/>
              <a:gd name="T11" fmla="*/ 1 h 566"/>
              <a:gd name="T12" fmla="*/ 176 w 590"/>
              <a:gd name="T13" fmla="*/ 14 h 566"/>
              <a:gd name="T14" fmla="*/ 58 w 590"/>
              <a:gd name="T15" fmla="*/ 79 h 566"/>
              <a:gd name="T16" fmla="*/ 29 w 590"/>
              <a:gd name="T17" fmla="*/ 119 h 566"/>
              <a:gd name="T18" fmla="*/ 22 w 590"/>
              <a:gd name="T19" fmla="*/ 133 h 566"/>
              <a:gd name="T20" fmla="*/ 0 w 590"/>
              <a:gd name="T21" fmla="*/ 245 h 566"/>
              <a:gd name="T22" fmla="*/ 25 w 590"/>
              <a:gd name="T23" fmla="*/ 363 h 566"/>
              <a:gd name="T24" fmla="*/ 187 w 590"/>
              <a:gd name="T25" fmla="*/ 538 h 566"/>
              <a:gd name="T26" fmla="*/ 278 w 590"/>
              <a:gd name="T27" fmla="*/ 563 h 566"/>
              <a:gd name="T28" fmla="*/ 382 w 590"/>
              <a:gd name="T29" fmla="*/ 550 h 566"/>
              <a:gd name="T30" fmla="*/ 480 w 590"/>
              <a:gd name="T31" fmla="*/ 476 h 566"/>
              <a:gd name="T32" fmla="*/ 570 w 590"/>
              <a:gd name="T33" fmla="*/ 301 h 566"/>
              <a:gd name="T34" fmla="*/ 526 w 590"/>
              <a:gd name="T35" fmla="*/ 92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0" h="566">
                <a:moveTo>
                  <a:pt x="526" y="92"/>
                </a:moveTo>
                <a:cubicBezTo>
                  <a:pt x="498" y="61"/>
                  <a:pt x="464" y="40"/>
                  <a:pt x="426" y="25"/>
                </a:cubicBezTo>
                <a:cubicBezTo>
                  <a:pt x="394" y="12"/>
                  <a:pt x="361" y="5"/>
                  <a:pt x="327" y="2"/>
                </a:cubicBezTo>
                <a:cubicBezTo>
                  <a:pt x="327" y="2"/>
                  <a:pt x="327" y="2"/>
                  <a:pt x="326" y="2"/>
                </a:cubicBezTo>
                <a:cubicBezTo>
                  <a:pt x="315" y="1"/>
                  <a:pt x="303" y="0"/>
                  <a:pt x="289" y="0"/>
                </a:cubicBezTo>
                <a:cubicBezTo>
                  <a:pt x="280" y="0"/>
                  <a:pt x="271" y="1"/>
                  <a:pt x="262" y="1"/>
                </a:cubicBezTo>
                <a:cubicBezTo>
                  <a:pt x="237" y="1"/>
                  <a:pt x="207" y="5"/>
                  <a:pt x="176" y="14"/>
                </a:cubicBezTo>
                <a:cubicBezTo>
                  <a:pt x="121" y="29"/>
                  <a:pt x="76" y="54"/>
                  <a:pt x="58" y="79"/>
                </a:cubicBezTo>
                <a:cubicBezTo>
                  <a:pt x="47" y="91"/>
                  <a:pt x="37" y="104"/>
                  <a:pt x="29" y="119"/>
                </a:cubicBezTo>
                <a:cubicBezTo>
                  <a:pt x="26" y="124"/>
                  <a:pt x="24" y="128"/>
                  <a:pt x="22" y="133"/>
                </a:cubicBezTo>
                <a:cubicBezTo>
                  <a:pt x="8" y="163"/>
                  <a:pt x="0" y="202"/>
                  <a:pt x="0" y="245"/>
                </a:cubicBezTo>
                <a:cubicBezTo>
                  <a:pt x="0" y="291"/>
                  <a:pt x="9" y="333"/>
                  <a:pt x="25" y="363"/>
                </a:cubicBezTo>
                <a:cubicBezTo>
                  <a:pt x="58" y="439"/>
                  <a:pt x="111" y="499"/>
                  <a:pt x="187" y="538"/>
                </a:cubicBezTo>
                <a:cubicBezTo>
                  <a:pt x="215" y="552"/>
                  <a:pt x="246" y="560"/>
                  <a:pt x="278" y="563"/>
                </a:cubicBezTo>
                <a:cubicBezTo>
                  <a:pt x="314" y="566"/>
                  <a:pt x="349" y="563"/>
                  <a:pt x="382" y="550"/>
                </a:cubicBezTo>
                <a:cubicBezTo>
                  <a:pt x="422" y="535"/>
                  <a:pt x="453" y="508"/>
                  <a:pt x="480" y="476"/>
                </a:cubicBezTo>
                <a:cubicBezTo>
                  <a:pt x="524" y="425"/>
                  <a:pt x="554" y="366"/>
                  <a:pt x="570" y="301"/>
                </a:cubicBezTo>
                <a:cubicBezTo>
                  <a:pt x="590" y="225"/>
                  <a:pt x="580" y="153"/>
                  <a:pt x="526" y="92"/>
                </a:cubicBezTo>
                <a:close/>
              </a:path>
            </a:pathLst>
          </a:custGeom>
          <a:solidFill>
            <a:srgbClr val="FFAC00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prstClr val="black"/>
              </a:solidFill>
              <a:latin typeface="DengXian"/>
              <a:ea typeface="宋体" panose="02010600030101010101" pitchFamily="2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5519937" y="1508787"/>
            <a:ext cx="13964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12800" b="1" dirty="0">
                <a:solidFill>
                  <a:prstClr val="white"/>
                </a:solidFill>
                <a:latin typeface="Yuanti SC" charset="-122"/>
                <a:ea typeface="Yuanti SC" charset="-122"/>
                <a:cs typeface="Yuanti SC" charset="-122"/>
              </a:rPr>
              <a:t>？</a:t>
            </a:r>
          </a:p>
        </p:txBody>
      </p:sp>
      <p:sp>
        <p:nvSpPr>
          <p:cNvPr id="9" name="矩形 8"/>
          <p:cNvSpPr/>
          <p:nvPr/>
        </p:nvSpPr>
        <p:spPr>
          <a:xfrm>
            <a:off x="2698936" y="4097210"/>
            <a:ext cx="6661427" cy="68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0" eaLnBrk="0" hangingPunct="0">
              <a:lnSpc>
                <a:spcPct val="90000"/>
              </a:lnSpc>
            </a:pPr>
            <a:r>
              <a:rPr lang="zh-CN" altLang="en-US" sz="4267" b="1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</a:rPr>
              <a:t>如何有效解决这些问题</a:t>
            </a:r>
            <a:endParaRPr lang="zh-CN" altLang="en-US" sz="4267" b="1" dirty="0">
              <a:solidFill>
                <a:srgbClr val="FFAC00"/>
              </a:solidFill>
              <a:latin typeface="Yuanti SC" charset="-122"/>
              <a:ea typeface="Yuanti SC" charset="-122"/>
              <a:cs typeface="Yuanti SC" charset="-122"/>
              <a:sym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2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6">
            <a:extLst>
              <a:ext uri="{FF2B5EF4-FFF2-40B4-BE49-F238E27FC236}">
                <a16:creationId xmlns:a16="http://schemas.microsoft.com/office/drawing/2014/main" id="{5E986DF4-E9ED-43CF-BDCD-08724709833B}"/>
              </a:ext>
            </a:extLst>
          </p:cNvPr>
          <p:cNvSpPr/>
          <p:nvPr/>
        </p:nvSpPr>
        <p:spPr>
          <a:xfrm>
            <a:off x="7824789" y="1773239"/>
            <a:ext cx="1743075" cy="1571625"/>
          </a:xfrm>
          <a:prstGeom prst="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6670" tIns="26670" rIns="26670" bIns="26670" spcCol="1270" anchor="ctr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个性化智能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绘本推荐</a:t>
            </a:r>
          </a:p>
        </p:txBody>
      </p:sp>
      <p:grpSp>
        <p:nvGrpSpPr>
          <p:cNvPr id="2" name="组合 12">
            <a:extLst>
              <a:ext uri="{FF2B5EF4-FFF2-40B4-BE49-F238E27FC236}">
                <a16:creationId xmlns:a16="http://schemas.microsoft.com/office/drawing/2014/main" id="{18FB7292-BC59-41A2-82F2-F3A6B51ADD27}"/>
              </a:ext>
            </a:extLst>
          </p:cNvPr>
          <p:cNvGrpSpPr/>
          <p:nvPr/>
        </p:nvGrpSpPr>
        <p:grpSpPr>
          <a:xfrm>
            <a:off x="3071665" y="1772817"/>
            <a:ext cx="1752657" cy="1593089"/>
            <a:chOff x="1863116" y="66869"/>
            <a:chExt cx="1244512" cy="995609"/>
          </a:xfrm>
          <a:solidFill>
            <a:srgbClr val="00B0F0"/>
          </a:solidFill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4113AAA8-0C50-4682-996D-440CA0D6C4E8}"/>
                </a:ext>
              </a:extLst>
            </p:cNvPr>
            <p:cNvSpPr/>
            <p:nvPr/>
          </p:nvSpPr>
          <p:spPr>
            <a:xfrm>
              <a:off x="1863116" y="66869"/>
              <a:ext cx="1244512" cy="99560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圆角矩形 8">
              <a:extLst>
                <a:ext uri="{FF2B5EF4-FFF2-40B4-BE49-F238E27FC236}">
                  <a16:creationId xmlns:a16="http://schemas.microsoft.com/office/drawing/2014/main" id="{31A965F5-DCBC-43B7-A212-8ECEE3262CCF}"/>
                </a:ext>
              </a:extLst>
            </p:cNvPr>
            <p:cNvSpPr/>
            <p:nvPr/>
          </p:nvSpPr>
          <p:spPr>
            <a:xfrm>
              <a:off x="1892276" y="96029"/>
              <a:ext cx="1186192" cy="9372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670" tIns="26670" rIns="2667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幼儿园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图书管理</a:t>
              </a:r>
            </a:p>
          </p:txBody>
        </p:sp>
      </p:grpSp>
      <p:grpSp>
        <p:nvGrpSpPr>
          <p:cNvPr id="3" name="组合 15">
            <a:extLst>
              <a:ext uri="{FF2B5EF4-FFF2-40B4-BE49-F238E27FC236}">
                <a16:creationId xmlns:a16="http://schemas.microsoft.com/office/drawing/2014/main" id="{598DF4F8-51C8-4243-AFFB-AB5B51FA8B50}"/>
              </a:ext>
            </a:extLst>
          </p:cNvPr>
          <p:cNvGrpSpPr/>
          <p:nvPr/>
        </p:nvGrpSpPr>
        <p:grpSpPr>
          <a:xfrm>
            <a:off x="5447929" y="3717033"/>
            <a:ext cx="1752657" cy="1593089"/>
            <a:chOff x="3528939" y="66869"/>
            <a:chExt cx="1244512" cy="995609"/>
          </a:xfrm>
          <a:solidFill>
            <a:srgbClr val="00B0F0"/>
          </a:solidFill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37BB4DCD-2865-4203-B460-210BFA373F8A}"/>
                </a:ext>
              </a:extLst>
            </p:cNvPr>
            <p:cNvSpPr/>
            <p:nvPr/>
          </p:nvSpPr>
          <p:spPr>
            <a:xfrm>
              <a:off x="3528939" y="66869"/>
              <a:ext cx="1244512" cy="99560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圆角矩形 10">
              <a:extLst>
                <a:ext uri="{FF2B5EF4-FFF2-40B4-BE49-F238E27FC236}">
                  <a16:creationId xmlns:a16="http://schemas.microsoft.com/office/drawing/2014/main" id="{7564CCCE-9A75-4BAA-940A-0EB8BC898A9D}"/>
                </a:ext>
              </a:extLst>
            </p:cNvPr>
            <p:cNvSpPr/>
            <p:nvPr/>
          </p:nvSpPr>
          <p:spPr>
            <a:xfrm>
              <a:off x="3558099" y="96029"/>
              <a:ext cx="1186192" cy="9372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670" tIns="26670" rIns="2667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智能机器人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伴读</a:t>
              </a:r>
            </a:p>
          </p:txBody>
        </p:sp>
      </p:grpSp>
      <p:sp>
        <p:nvSpPr>
          <p:cNvPr id="22" name="圆角矩形 12">
            <a:extLst>
              <a:ext uri="{FF2B5EF4-FFF2-40B4-BE49-F238E27FC236}">
                <a16:creationId xmlns:a16="http://schemas.microsoft.com/office/drawing/2014/main" id="{51B6D0CC-5EED-40C3-BFEE-B0DF76D32AF5}"/>
              </a:ext>
            </a:extLst>
          </p:cNvPr>
          <p:cNvSpPr/>
          <p:nvPr/>
        </p:nvSpPr>
        <p:spPr>
          <a:xfrm>
            <a:off x="3112731" y="3725797"/>
            <a:ext cx="1671638" cy="1584325"/>
          </a:xfrm>
          <a:prstGeom prst="rect">
            <a:avLst/>
          </a:prstGeom>
          <a:solidFill>
            <a:srgbClr val="00B0F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6670" tIns="26670" rIns="26670" bIns="26670" spcCol="1270" anchor="ctr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多媒体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绘本教学</a:t>
            </a:r>
          </a:p>
        </p:txBody>
      </p:sp>
      <p:grpSp>
        <p:nvGrpSpPr>
          <p:cNvPr id="4" name="组合 22">
            <a:extLst>
              <a:ext uri="{FF2B5EF4-FFF2-40B4-BE49-F238E27FC236}">
                <a16:creationId xmlns:a16="http://schemas.microsoft.com/office/drawing/2014/main" id="{2286B6A8-B2C7-4E52-8EA6-0E7868462752}"/>
              </a:ext>
            </a:extLst>
          </p:cNvPr>
          <p:cNvGrpSpPr/>
          <p:nvPr/>
        </p:nvGrpSpPr>
        <p:grpSpPr>
          <a:xfrm>
            <a:off x="5375921" y="1772817"/>
            <a:ext cx="1752657" cy="1593089"/>
            <a:chOff x="5391385" y="2630306"/>
            <a:chExt cx="1244512" cy="995609"/>
          </a:xfrm>
          <a:solidFill>
            <a:srgbClr val="00B0F0"/>
          </a:solidFill>
        </p:grpSpPr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989881FB-1B3A-4283-B6E4-69691C4F3CB5}"/>
                </a:ext>
              </a:extLst>
            </p:cNvPr>
            <p:cNvSpPr/>
            <p:nvPr/>
          </p:nvSpPr>
          <p:spPr>
            <a:xfrm>
              <a:off x="5391385" y="2630306"/>
              <a:ext cx="1244512" cy="99560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圆角矩形 14">
              <a:extLst>
                <a:ext uri="{FF2B5EF4-FFF2-40B4-BE49-F238E27FC236}">
                  <a16:creationId xmlns:a16="http://schemas.microsoft.com/office/drawing/2014/main" id="{749F21D6-3BE0-41E0-AD81-AB961B3F830A}"/>
                </a:ext>
              </a:extLst>
            </p:cNvPr>
            <p:cNvSpPr/>
            <p:nvPr/>
          </p:nvSpPr>
          <p:spPr>
            <a:xfrm>
              <a:off x="5420545" y="2659466"/>
              <a:ext cx="1186192" cy="9372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670" tIns="26670" rIns="26670" bIns="26670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智慧图书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借阅管理</a:t>
              </a:r>
            </a:p>
          </p:txBody>
        </p:sp>
      </p:grp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DBB0A3E2-AF07-43D4-AA15-E7A3B4DFF6FF}"/>
              </a:ext>
            </a:extLst>
          </p:cNvPr>
          <p:cNvSpPr/>
          <p:nvPr/>
        </p:nvSpPr>
        <p:spPr>
          <a:xfrm>
            <a:off x="1458627" y="116798"/>
            <a:ext cx="7632700" cy="796925"/>
          </a:xfrm>
          <a:prstGeom prst="roundRect">
            <a:avLst>
              <a:gd name="adj" fmla="val 10000"/>
            </a:avLst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圆角矩形 10">
            <a:extLst>
              <a:ext uri="{FF2B5EF4-FFF2-40B4-BE49-F238E27FC236}">
                <a16:creationId xmlns:a16="http://schemas.microsoft.com/office/drawing/2014/main" id="{F785BC05-6F9A-4219-973A-F6A3B6FA35F3}"/>
              </a:ext>
            </a:extLst>
          </p:cNvPr>
          <p:cNvSpPr/>
          <p:nvPr/>
        </p:nvSpPr>
        <p:spPr>
          <a:xfrm>
            <a:off x="2106327" y="116797"/>
            <a:ext cx="5541962" cy="7493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6670" tIns="26670" rIns="26670" bIns="26670" spcCol="1270" anchor="ctr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华中师大智慧阅读绘本馆</a:t>
            </a:r>
          </a:p>
        </p:txBody>
      </p:sp>
      <p:sp>
        <p:nvSpPr>
          <p:cNvPr id="26" name="圆角矩形 12">
            <a:extLst>
              <a:ext uri="{FF2B5EF4-FFF2-40B4-BE49-F238E27FC236}">
                <a16:creationId xmlns:a16="http://schemas.microsoft.com/office/drawing/2014/main" id="{3824AF27-BB02-4442-935F-040739091C96}"/>
              </a:ext>
            </a:extLst>
          </p:cNvPr>
          <p:cNvSpPr/>
          <p:nvPr/>
        </p:nvSpPr>
        <p:spPr>
          <a:xfrm>
            <a:off x="7896225" y="3716339"/>
            <a:ext cx="1670050" cy="1584325"/>
          </a:xfrm>
          <a:prstGeom prst="rect">
            <a:avLst/>
          </a:prstGeom>
          <a:solidFill>
            <a:srgbClr val="00B0F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6670" tIns="26670" rIns="26670" bIns="26670" spcCol="1270" anchor="ctr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剧场</a:t>
            </a:r>
          </a:p>
        </p:txBody>
      </p:sp>
    </p:spTree>
  </p:cSld>
  <p:clrMapOvr>
    <a:masterClrMapping/>
  </p:clrMapOvr>
  <p:transition spd="slow" advTm="5000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2"/>
          <p:cNvSpPr>
            <a:spLocks noChangeArrowheads="1"/>
          </p:cNvSpPr>
          <p:nvPr/>
        </p:nvSpPr>
        <p:spPr bwMode="auto">
          <a:xfrm>
            <a:off x="3215217" y="1057281"/>
            <a:ext cx="8034867" cy="4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219170">
              <a:lnSpc>
                <a:spcPct val="200000"/>
              </a:lnSpc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charset="-122"/>
                <a:ea typeface="Yuanti SC" charset="-122"/>
                <a:cs typeface="Yuanti SC" charset="-122"/>
                <a:sym typeface="Calibri" pitchFamily="34" charset="0"/>
              </a:rPr>
              <a:t>以幼儿园为切入点，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Yuanti SC" charset="-122"/>
              <a:ea typeface="Yuanti SC" charset="-122"/>
              <a:cs typeface="Yuanti SC" charset="-122"/>
              <a:sym typeface="Calibri" pitchFamily="34" charset="0"/>
            </a:endParaRPr>
          </a:p>
          <a:p>
            <a:pPr defTabSz="1219170">
              <a:lnSpc>
                <a:spcPct val="200000"/>
              </a:lnSpc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charset="-122"/>
                <a:ea typeface="Yuanti SC" charset="-122"/>
                <a:cs typeface="Yuanti SC" charset="-122"/>
                <a:sym typeface="Calibri" pitchFamily="34" charset="0"/>
              </a:rPr>
              <a:t>通过切实帮助幼儿园解决开展阅读活动中的问题，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Yuanti SC" charset="-122"/>
              <a:ea typeface="Yuanti SC" charset="-122"/>
              <a:cs typeface="Yuanti SC" charset="-122"/>
              <a:sym typeface="Calibri" pitchFamily="34" charset="0"/>
            </a:endParaRPr>
          </a:p>
          <a:p>
            <a:pPr defTabSz="1219170">
              <a:lnSpc>
                <a:spcPct val="200000"/>
              </a:lnSpc>
            </a:pPr>
            <a:r>
              <a:rPr lang="zh-CN" altLang="en-US" sz="2400" b="1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  <a:sym typeface="Calibri" pitchFamily="34" charset="0"/>
              </a:rPr>
              <a:t>构建一个高品质的阅读服务支撑体系，</a:t>
            </a:r>
            <a:endParaRPr lang="en-US" altLang="zh-CN" sz="2400" b="1" dirty="0">
              <a:solidFill>
                <a:srgbClr val="FFAC00"/>
              </a:solidFill>
              <a:latin typeface="Yuanti SC" charset="-122"/>
              <a:ea typeface="Yuanti SC" charset="-122"/>
              <a:cs typeface="Yuanti SC" charset="-122"/>
              <a:sym typeface="Calibri" pitchFamily="34" charset="0"/>
            </a:endParaRPr>
          </a:p>
          <a:p>
            <a:pPr defTabSz="1219170">
              <a:lnSpc>
                <a:spcPct val="200000"/>
              </a:lnSpc>
            </a:pPr>
            <a:r>
              <a:rPr lang="zh-CN" altLang="en-US" sz="2400" b="1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  <a:sym typeface="Calibri" pitchFamily="34" charset="0"/>
              </a:rPr>
              <a:t>让每一个孩子都能够与好书零距离接触，</a:t>
            </a:r>
            <a:endParaRPr lang="en-US" altLang="zh-CN" sz="2400" b="1" dirty="0">
              <a:solidFill>
                <a:srgbClr val="FFAC00"/>
              </a:solidFill>
              <a:latin typeface="Yuanti SC" charset="-122"/>
              <a:ea typeface="Yuanti SC" charset="-122"/>
              <a:cs typeface="Yuanti SC" charset="-122"/>
              <a:sym typeface="Calibri" pitchFamily="34" charset="0"/>
            </a:endParaRPr>
          </a:p>
          <a:p>
            <a:pPr defTabSz="1219170">
              <a:lnSpc>
                <a:spcPct val="200000"/>
              </a:lnSpc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charset="-122"/>
                <a:ea typeface="Yuanti SC" charset="-122"/>
                <a:cs typeface="Yuanti SC" charset="-122"/>
                <a:sym typeface="Calibri" pitchFamily="34" charset="0"/>
              </a:rPr>
              <a:t>进而让父母参与到亲子阅读中来，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Yuanti SC" charset="-122"/>
              <a:ea typeface="Yuanti SC" charset="-122"/>
              <a:cs typeface="Yuanti SC" charset="-122"/>
              <a:sym typeface="Calibri" pitchFamily="34" charset="0"/>
            </a:endParaRPr>
          </a:p>
          <a:p>
            <a:pPr defTabSz="1219170">
              <a:lnSpc>
                <a:spcPct val="200000"/>
              </a:lnSpc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charset="-122"/>
                <a:ea typeface="Yuanti SC" charset="-122"/>
                <a:cs typeface="Yuanti SC" charset="-122"/>
                <a:sym typeface="Calibri" pitchFamily="34" charset="0"/>
              </a:rPr>
              <a:t>共同促进孩子爱上阅读，享受到阅读的快乐！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Yuanti SC" charset="-122"/>
              <a:ea typeface="Yuanti SC" charset="-122"/>
              <a:cs typeface="Yuanti SC" charset="-122"/>
              <a:sym typeface="Calibri" pitchFamily="34" charset="0"/>
            </a:endParaRPr>
          </a:p>
        </p:txBody>
      </p:sp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1229785" y="1316765"/>
            <a:ext cx="18245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219170" eaLnBrk="1" hangingPunct="1"/>
            <a:r>
              <a:rPr lang="zh-CN" altLang="en-US" sz="4800" b="1">
                <a:solidFill>
                  <a:srgbClr val="FFAC00"/>
                </a:solidFill>
                <a:latin typeface="方正粗圆简体" pitchFamily="65" charset="-122"/>
                <a:ea typeface="方正粗圆简体" pitchFamily="65" charset="-122"/>
                <a:sym typeface="Calibri" pitchFamily="34" charset="0"/>
              </a:rPr>
              <a:t>目标</a:t>
            </a:r>
            <a:endParaRPr lang="en-US" altLang="zh-CN" sz="4800" b="1" dirty="0">
              <a:solidFill>
                <a:srgbClr val="FFAC00"/>
              </a:solidFill>
              <a:latin typeface="方正粗圆简体" pitchFamily="65" charset="-122"/>
              <a:ea typeface="方正粗圆简体" pitchFamily="65" charset="-122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116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597" y="2276873"/>
            <a:ext cx="7296808" cy="170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3695010" y="2737709"/>
            <a:ext cx="48019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defTabSz="1219170"/>
            <a:r>
              <a:rPr lang="zh-CN" altLang="en-US" sz="4000" b="1" dirty="0">
                <a:solidFill>
                  <a:srgbClr val="6B2500"/>
                </a:solidFill>
                <a:latin typeface="Yuanti SC" charset="-122"/>
                <a:ea typeface="Yuanti SC" charset="-122"/>
                <a:cs typeface="Yuanti SC" charset="-122"/>
              </a:rPr>
              <a:t>我们如何来选书？</a:t>
            </a:r>
          </a:p>
        </p:txBody>
      </p:sp>
    </p:spTree>
    <p:extLst>
      <p:ext uri="{BB962C8B-B14F-4D97-AF65-F5344CB8AC3E}">
        <p14:creationId xmlns:p14="http://schemas.microsoft.com/office/powerpoint/2010/main" val="1165553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9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56107" y="2180861"/>
            <a:ext cx="3444347" cy="366145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-522717" y="100161"/>
            <a:ext cx="9558867" cy="799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170">
              <a:lnSpc>
                <a:spcPts val="6000"/>
              </a:lnSpc>
            </a:pPr>
            <a:r>
              <a:rPr lang="zh-CN" altLang="en-US" sz="4267" b="1" dirty="0">
                <a:solidFill>
                  <a:srgbClr val="FFAC00"/>
                </a:solidFill>
                <a:latin typeface="Yuanti SC" pitchFamily="2" charset="-122"/>
                <a:ea typeface="Yuanti SC" pitchFamily="2" charset="-122"/>
                <a:sym typeface="Calibri" pitchFamily="34" charset="0"/>
              </a:rPr>
              <a:t>智慧图书馆</a:t>
            </a:r>
            <a:r>
              <a:rPr lang="en-US" altLang="en-US" sz="4267" b="1" dirty="0" err="1">
                <a:solidFill>
                  <a:srgbClr val="FFAC00"/>
                </a:solidFill>
                <a:latin typeface="Yuanti SC" pitchFamily="2" charset="-122"/>
                <a:ea typeface="Yuanti SC" pitchFamily="2" charset="-122"/>
                <a:sym typeface="Calibri" pitchFamily="34" charset="0"/>
              </a:rPr>
              <a:t>的选书模型</a:t>
            </a:r>
            <a:endParaRPr lang="en-US" altLang="zh-CN" sz="4267" b="1" dirty="0">
              <a:solidFill>
                <a:srgbClr val="FFAC00"/>
              </a:solidFill>
              <a:latin typeface="Yuanti SC" pitchFamily="2" charset="-122"/>
              <a:ea typeface="Yuanti SC" pitchFamily="2" charset="-122"/>
              <a:sym typeface="Calibri" pitchFamily="34" charset="0"/>
            </a:endParaRPr>
          </a:p>
        </p:txBody>
      </p:sp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1679510" y="2641984"/>
            <a:ext cx="5154415" cy="260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1219170">
              <a:lnSpc>
                <a:spcPct val="150000"/>
              </a:lnSpc>
              <a:buClr>
                <a:srgbClr val="FFAC00"/>
              </a:buClr>
              <a:buSzPct val="80000"/>
            </a:pPr>
            <a:r>
              <a:rPr lang="en-US" altLang="en-US" sz="2267" dirty="0">
                <a:solidFill>
                  <a:prstClr val="black">
                    <a:lumMod val="65000"/>
                    <a:lumOff val="35000"/>
                  </a:prstClr>
                </a:solidFill>
                <a:latin typeface="Yuanti SC" pitchFamily="2" charset="-122"/>
                <a:ea typeface="Yuanti SC" pitchFamily="2" charset="-122"/>
              </a:rPr>
              <a:t>如何选择适合幼儿的图书？</a:t>
            </a:r>
            <a:endParaRPr lang="en-US" altLang="zh-CN" sz="2267" dirty="0">
              <a:solidFill>
                <a:prstClr val="black">
                  <a:lumMod val="65000"/>
                  <a:lumOff val="35000"/>
                </a:prstClr>
              </a:solidFill>
              <a:latin typeface="Yuanti SC" pitchFamily="2" charset="-122"/>
              <a:ea typeface="Yuanti SC" pitchFamily="2" charset="-122"/>
            </a:endParaRPr>
          </a:p>
          <a:p>
            <a:pPr marL="457189" indent="-457189" defTabSz="1219170">
              <a:lnSpc>
                <a:spcPct val="200000"/>
              </a:lnSpc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en-US" altLang="en-US" sz="2267" dirty="0">
                <a:solidFill>
                  <a:prstClr val="black"/>
                </a:solidFill>
                <a:latin typeface="Yuanti SC" pitchFamily="2" charset="-122"/>
                <a:ea typeface="Yuanti SC" pitchFamily="2" charset="-122"/>
              </a:rPr>
              <a:t> </a:t>
            </a:r>
            <a:r>
              <a:rPr lang="en-US" altLang="en-US" sz="2267" dirty="0">
                <a:solidFill>
                  <a:prstClr val="black">
                    <a:lumMod val="65000"/>
                    <a:lumOff val="35000"/>
                  </a:prstClr>
                </a:solidFill>
                <a:latin typeface="Yuanti SC" pitchFamily="2" charset="-122"/>
                <a:ea typeface="Yuanti SC" pitchFamily="2" charset="-122"/>
              </a:rPr>
              <a:t>年龄特点</a:t>
            </a:r>
            <a:endParaRPr lang="en-US" altLang="zh-CN" sz="2267" dirty="0">
              <a:solidFill>
                <a:prstClr val="black">
                  <a:lumMod val="65000"/>
                  <a:lumOff val="35000"/>
                </a:prstClr>
              </a:solidFill>
              <a:latin typeface="Yuanti SC" pitchFamily="2" charset="-122"/>
              <a:ea typeface="Yuanti SC" pitchFamily="2" charset="-122"/>
            </a:endParaRPr>
          </a:p>
          <a:p>
            <a:pPr marL="457189" indent="-457189" defTabSz="1219170">
              <a:lnSpc>
                <a:spcPct val="200000"/>
              </a:lnSpc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en-US" altLang="en-US" sz="2267" dirty="0">
                <a:solidFill>
                  <a:prstClr val="black">
                    <a:lumMod val="65000"/>
                    <a:lumOff val="35000"/>
                  </a:prstClr>
                </a:solidFill>
                <a:latin typeface="Yuanti SC" pitchFamily="2" charset="-122"/>
                <a:ea typeface="Yuanti SC" pitchFamily="2" charset="-122"/>
              </a:rPr>
              <a:t> 发展需求</a:t>
            </a:r>
            <a:endParaRPr lang="en-US" altLang="zh-CN" sz="2267" dirty="0">
              <a:solidFill>
                <a:prstClr val="black">
                  <a:lumMod val="65000"/>
                  <a:lumOff val="35000"/>
                </a:prstClr>
              </a:solidFill>
              <a:latin typeface="Yuanti SC" pitchFamily="2" charset="-122"/>
              <a:ea typeface="Yuanti SC" pitchFamily="2" charset="-122"/>
            </a:endParaRPr>
          </a:p>
          <a:p>
            <a:pPr marL="457189" indent="-457189" defTabSz="1219170">
              <a:lnSpc>
                <a:spcPct val="200000"/>
              </a:lnSpc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en-US" altLang="en-US" sz="2267" dirty="0">
                <a:solidFill>
                  <a:prstClr val="black">
                    <a:lumMod val="65000"/>
                    <a:lumOff val="35000"/>
                  </a:prstClr>
                </a:solidFill>
                <a:latin typeface="Yuanti SC" pitchFamily="2" charset="-122"/>
                <a:ea typeface="Yuanti SC" pitchFamily="2" charset="-122"/>
              </a:rPr>
              <a:t> 兴趣爱好</a:t>
            </a:r>
            <a:endParaRPr lang="zh-CN" altLang="en-US" sz="2267" dirty="0">
              <a:solidFill>
                <a:prstClr val="black">
                  <a:lumMod val="65000"/>
                  <a:lumOff val="35000"/>
                </a:prstClr>
              </a:solidFill>
              <a:latin typeface="Yuanti SC" pitchFamily="2" charset="-122"/>
              <a:ea typeface="Yuanti SC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148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446" y="1314444"/>
            <a:ext cx="9985109" cy="5336264"/>
          </a:xfrm>
          <a:prstGeom prst="rect">
            <a:avLst/>
          </a:prstGeom>
        </p:spPr>
      </p:pic>
      <p:sp>
        <p:nvSpPr>
          <p:cNvPr id="5" name="文本框 8"/>
          <p:cNvSpPr txBox="1"/>
          <p:nvPr/>
        </p:nvSpPr>
        <p:spPr>
          <a:xfrm>
            <a:off x="1146136" y="123896"/>
            <a:ext cx="10849205" cy="799642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>
            <a:spAutoFit/>
          </a:bodyPr>
          <a:lstStyle/>
          <a:p>
            <a:pPr defTabSz="1219170">
              <a:lnSpc>
                <a:spcPts val="6000"/>
              </a:lnSpc>
            </a:pPr>
            <a:r>
              <a:rPr lang="zh-CN" altLang="en-US" sz="4267" b="1" noProof="1">
                <a:solidFill>
                  <a:srgbClr val="FFAC00"/>
                </a:solidFill>
                <a:latin typeface="Yuanti SC" pitchFamily="2" charset="-122"/>
                <a:ea typeface="Yuanti SC" pitchFamily="2" charset="-122"/>
              </a:rPr>
              <a:t>构建国内首个</a:t>
            </a:r>
            <a:r>
              <a:rPr lang="en-US" altLang="zh-CN" sz="4267" b="1" noProof="1">
                <a:solidFill>
                  <a:srgbClr val="FFAC00"/>
                </a:solidFill>
                <a:latin typeface="Yuanti SC" pitchFamily="2" charset="-122"/>
                <a:ea typeface="Yuanti SC" pitchFamily="2" charset="-122"/>
              </a:rPr>
              <a:t>3-6</a:t>
            </a:r>
            <a:r>
              <a:rPr lang="zh-CN" altLang="en-US" sz="4267" b="1" noProof="1">
                <a:solidFill>
                  <a:srgbClr val="FFAC00"/>
                </a:solidFill>
                <a:latin typeface="Yuanti SC" pitchFamily="2" charset="-122"/>
                <a:ea typeface="Yuanti SC" pitchFamily="2" charset="-122"/>
              </a:rPr>
              <a:t>岁儿童阅读分级指导体系</a:t>
            </a:r>
            <a:endParaRPr lang="en-US" altLang="zh-CN" sz="4267" b="1" noProof="1">
              <a:solidFill>
                <a:srgbClr val="FFAC00"/>
              </a:solidFill>
              <a:latin typeface="Yuanti SC" pitchFamily="2" charset="-122"/>
              <a:ea typeface="Yuanti SC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940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F81923B-39BC-4821-8B22-9899B775066D}"/>
              </a:ext>
            </a:extLst>
          </p:cNvPr>
          <p:cNvSpPr/>
          <p:nvPr/>
        </p:nvSpPr>
        <p:spPr>
          <a:xfrm>
            <a:off x="2063750" y="1844675"/>
            <a:ext cx="2998788" cy="31448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9ED2ED"/>
              </a:buClr>
              <a:buSzPct val="60000"/>
              <a:buFont typeface="Wingdings"/>
              <a:buChar char="n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整个书单共计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本。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9ED2ED"/>
              </a:buClr>
              <a:buSzPct val="60000"/>
              <a:buFont typeface="Wingdings"/>
              <a:buChar char="n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基础书单分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个年龄段，每个年龄段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本，共计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144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本，满足每个孩子的基础阅读需要。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9ED2ED"/>
              </a:buClr>
              <a:buSzPct val="60000"/>
              <a:buFont typeface="Wingdings"/>
              <a:buChar char="n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兴趣书单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356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本，方便家长根据孩子的兴趣特点针对性挑选图书。</a:t>
            </a:r>
          </a:p>
        </p:txBody>
      </p:sp>
      <p:pic>
        <p:nvPicPr>
          <p:cNvPr id="118787" name="图片 3" descr="C:\Users\rambo\Desktop\内页\合并\3-1.png">
            <a:extLst>
              <a:ext uri="{FF2B5EF4-FFF2-40B4-BE49-F238E27FC236}">
                <a16:creationId xmlns:a16="http://schemas.microsoft.com/office/drawing/2014/main" id="{D207910D-718D-4C1B-9833-F1D45DDD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38" y="2005014"/>
            <a:ext cx="4729162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文本框 4">
            <a:extLst>
              <a:ext uri="{FF2B5EF4-FFF2-40B4-BE49-F238E27FC236}">
                <a16:creationId xmlns:a16="http://schemas.microsoft.com/office/drawing/2014/main" id="{1DD235AC-4FD6-42AC-8DBE-C69F019FC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237" y="278158"/>
            <a:ext cx="53832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panose="020B0502040204020203" pitchFamily="34" charset="-122"/>
              </a:rPr>
              <a:t> 基础书单与兴趣书单</a:t>
            </a:r>
          </a:p>
        </p:txBody>
      </p:sp>
    </p:spTree>
  </p:cSld>
  <p:clrMapOvr>
    <a:masterClrMapping/>
  </p:clrMapOvr>
  <p:transition spd="slow" advTm="5000"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471814" y="103703"/>
            <a:ext cx="4557658" cy="7489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defTabSz="1219170"/>
            <a:r>
              <a:rPr lang="zh-CN" altLang="en-US" sz="4267" b="1" noProof="1">
                <a:solidFill>
                  <a:srgbClr val="FFAC00"/>
                </a:solidFill>
                <a:latin typeface="Yuanti SC" pitchFamily="2" charset="-122"/>
                <a:ea typeface="Yuanti SC" pitchFamily="2" charset="-122"/>
              </a:rPr>
              <a:t>什么是基础书单？</a:t>
            </a:r>
            <a:endParaRPr lang="en-US" altLang="zh-CN" sz="4267" b="1" noProof="1">
              <a:solidFill>
                <a:srgbClr val="FFAC00"/>
              </a:solidFill>
              <a:latin typeface="Yuanti SC" pitchFamily="2" charset="-122"/>
              <a:ea typeface="Yuanti SC" pitchFamily="2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91478" y="2101489"/>
            <a:ext cx="7013458" cy="50276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defTabSz="1219170"/>
            <a:r>
              <a:rPr lang="en-US" altLang="en-US" sz="2667" noProof="1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  <a:sym typeface="Calibri" panose="020F0502020204030204" charset="0"/>
              </a:rPr>
              <a:t>基础书单是我们强烈推荐孩子一定要看的书。</a:t>
            </a:r>
            <a:endParaRPr lang="en-US" altLang="zh-CN" sz="2667" noProof="1">
              <a:solidFill>
                <a:srgbClr val="FFAC00"/>
              </a:solidFill>
              <a:latin typeface="Yuanti SC" charset="-122"/>
              <a:ea typeface="Yuanti SC" charset="-122"/>
              <a:cs typeface="Yuanti SC" charset="-122"/>
              <a:sym typeface="Calibri" panose="020F050202020403020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1391478" y="2634546"/>
            <a:ext cx="9025001" cy="277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80990" indent="-380990" defTabSz="1219170">
              <a:lnSpc>
                <a:spcPct val="200000"/>
              </a:lnSpc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zh-CN" altLang="en-US" sz="2267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pitchFamily="2" charset="-122"/>
                <a:ea typeface="Yuanti SC" pitchFamily="2" charset="-122"/>
                <a:sym typeface="Calibri" pitchFamily="34" charset="0"/>
              </a:rPr>
              <a:t>挑选图书的核心标准是孩子看了就会喜欢（在不同地区、不同等级的数十家幼儿园经过了长达一年的实际实验）。</a:t>
            </a:r>
            <a:endParaRPr lang="en-US" altLang="zh-CN" sz="2267" dirty="0">
              <a:solidFill>
                <a:prstClr val="black">
                  <a:lumMod val="75000"/>
                  <a:lumOff val="25000"/>
                </a:prstClr>
              </a:solidFill>
              <a:latin typeface="Yuanti SC" pitchFamily="2" charset="-122"/>
              <a:ea typeface="Yuanti SC" pitchFamily="2" charset="-122"/>
              <a:sym typeface="Calibri" pitchFamily="34" charset="0"/>
            </a:endParaRPr>
          </a:p>
          <a:p>
            <a:pPr marL="380990" indent="-380990" defTabSz="1219170">
              <a:lnSpc>
                <a:spcPct val="200000"/>
              </a:lnSpc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zh-CN" altLang="en-US" sz="2267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pitchFamily="2" charset="-122"/>
                <a:ea typeface="Yuanti SC" pitchFamily="2" charset="-122"/>
                <a:sym typeface="Calibri" pitchFamily="34" charset="0"/>
              </a:rPr>
              <a:t>基础书单保障了孩子正常的阅读量。（每个月</a:t>
            </a:r>
            <a:r>
              <a:rPr lang="en-US" altLang="zh-CN" sz="2267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pitchFamily="2" charset="-122"/>
                <a:ea typeface="Yuanti SC" pitchFamily="2" charset="-122"/>
                <a:sym typeface="Calibri" pitchFamily="34" charset="0"/>
              </a:rPr>
              <a:t>4</a:t>
            </a:r>
            <a:r>
              <a:rPr lang="zh-CN" altLang="en-US" sz="2267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pitchFamily="2" charset="-122"/>
                <a:ea typeface="Yuanti SC" pitchFamily="2" charset="-122"/>
                <a:sym typeface="Calibri" pitchFamily="34" charset="0"/>
              </a:rPr>
              <a:t>本）</a:t>
            </a:r>
          </a:p>
          <a:p>
            <a:pPr marL="380990" indent="-380990" defTabSz="1219170">
              <a:lnSpc>
                <a:spcPct val="200000"/>
              </a:lnSpc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zh-CN" altLang="en-US" sz="2267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pitchFamily="2" charset="-122"/>
                <a:ea typeface="Yuanti SC" pitchFamily="2" charset="-122"/>
                <a:sym typeface="Calibri" pitchFamily="34" charset="0"/>
              </a:rPr>
              <a:t>只有孩子喜欢看，才是孩子爱上阅读的关键。</a:t>
            </a:r>
          </a:p>
        </p:txBody>
      </p:sp>
    </p:spTree>
    <p:extLst>
      <p:ext uri="{BB962C8B-B14F-4D97-AF65-F5344CB8AC3E}">
        <p14:creationId xmlns:p14="http://schemas.microsoft.com/office/powerpoint/2010/main" val="1147111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ChangeArrowheads="1"/>
          </p:cNvSpPr>
          <p:nvPr/>
        </p:nvSpPr>
        <p:spPr bwMode="auto">
          <a:xfrm>
            <a:off x="1572184" y="2714342"/>
            <a:ext cx="9132329" cy="346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7" tIns="45719" rIns="91437" bIns="45719"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457189" indent="-457189" defTabSz="1219170">
              <a:lnSpc>
                <a:spcPct val="200000"/>
              </a:lnSpc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zh-CN" altLang="en-US" sz="2267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pitchFamily="2" charset="-122"/>
                <a:ea typeface="Yuanti SC" pitchFamily="2" charset="-122"/>
              </a:rPr>
              <a:t>我们对孩子特点进行分类，进而选取最有代表性的图书。</a:t>
            </a:r>
            <a:endParaRPr lang="en-US" altLang="zh-CN" sz="2267" dirty="0">
              <a:solidFill>
                <a:prstClr val="black">
                  <a:lumMod val="75000"/>
                  <a:lumOff val="25000"/>
                </a:prstClr>
              </a:solidFill>
              <a:latin typeface="Yuanti SC" pitchFamily="2" charset="-122"/>
              <a:ea typeface="Yuanti SC" pitchFamily="2" charset="-122"/>
            </a:endParaRPr>
          </a:p>
          <a:p>
            <a:pPr marL="457189" indent="-457189" defTabSz="1219170">
              <a:lnSpc>
                <a:spcPct val="200000"/>
              </a:lnSpc>
              <a:buClr>
                <a:srgbClr val="FFAC00"/>
              </a:buClr>
              <a:buSzPct val="80000"/>
              <a:buFont typeface="Wingdings" charset="2"/>
              <a:buChar char="l"/>
            </a:pPr>
            <a:r>
              <a:rPr lang="zh-CN" altLang="en-US" sz="2267" dirty="0">
                <a:solidFill>
                  <a:prstClr val="black">
                    <a:lumMod val="75000"/>
                    <a:lumOff val="25000"/>
                  </a:prstClr>
                </a:solidFill>
                <a:latin typeface="Yuanti SC" pitchFamily="2" charset="-122"/>
                <a:ea typeface="Yuanti SC" pitchFamily="2" charset="-122"/>
              </a:rPr>
              <a:t>我们对选取的每一本图书进行价值提炼，贴上内容标签，让家长、孩子更容易找到自己喜欢的图书。</a:t>
            </a:r>
            <a:endParaRPr lang="en-US" altLang="zh-CN" sz="2267" dirty="0">
              <a:solidFill>
                <a:prstClr val="black">
                  <a:lumMod val="75000"/>
                  <a:lumOff val="25000"/>
                </a:prstClr>
              </a:solidFill>
              <a:latin typeface="Yuanti SC" pitchFamily="2" charset="-122"/>
              <a:ea typeface="Yuanti SC" pitchFamily="2" charset="-122"/>
            </a:endParaRPr>
          </a:p>
          <a:p>
            <a:pPr marL="457189" indent="-457189" defTabSz="1219170">
              <a:lnSpc>
                <a:spcPct val="200000"/>
              </a:lnSpc>
              <a:buSzPct val="50000"/>
              <a:buFont typeface="Wingdings"/>
              <a:buChar char="n"/>
            </a:pPr>
            <a:endParaRPr lang="en-US" altLang="zh-CN" sz="2267" dirty="0">
              <a:solidFill>
                <a:prstClr val="black"/>
              </a:solidFill>
              <a:latin typeface="Yuanti SC" pitchFamily="2" charset="-122"/>
              <a:ea typeface="Yuanti SC" pitchFamily="2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83499" y="2180861"/>
            <a:ext cx="8037778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1219170"/>
            <a:r>
              <a:rPr lang="zh-CN" altLang="en-US" sz="2667" b="1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  <a:sym typeface="Calibri" pitchFamily="34" charset="0"/>
              </a:rPr>
              <a:t>不同孩子有不同的特点，不同的孩子有不同的基础</a:t>
            </a:r>
            <a:r>
              <a:rPr lang="en-US" altLang="en-US" sz="2667" b="1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  <a:sym typeface="Calibri" pitchFamily="34" charset="0"/>
              </a:rPr>
              <a:t>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48524" y="176372"/>
            <a:ext cx="4557658" cy="7489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defTabSz="1219170"/>
            <a:r>
              <a:rPr lang="zh-CN" altLang="en-US" sz="4267" b="1" noProof="1">
                <a:solidFill>
                  <a:srgbClr val="FFAC00"/>
                </a:solidFill>
                <a:latin typeface="Yuanti SC" pitchFamily="2" charset="-122"/>
                <a:ea typeface="Yuanti SC" pitchFamily="2" charset="-122"/>
              </a:rPr>
              <a:t>什么是兴趣书单？</a:t>
            </a:r>
            <a:endParaRPr lang="en-US" altLang="zh-CN" sz="4267" b="1" noProof="1">
              <a:solidFill>
                <a:srgbClr val="FFAC00"/>
              </a:solidFill>
              <a:latin typeface="Yuanti SC" pitchFamily="2" charset="-122"/>
              <a:ea typeface="Yuanti SC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74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6D41C0A-1FAD-4347-AABA-E3E85C4C7A2B}"/>
              </a:ext>
            </a:extLst>
          </p:cNvPr>
          <p:cNvSpPr txBox="1">
            <a:spLocks/>
          </p:cNvSpPr>
          <p:nvPr/>
        </p:nvSpPr>
        <p:spPr>
          <a:xfrm>
            <a:off x="609600" y="2180167"/>
            <a:ext cx="10972800" cy="1824567"/>
          </a:xfrm>
        </p:spPr>
        <p:txBody>
          <a:bodyPr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>
              <a:lnSpc>
                <a:spcPct val="160000"/>
              </a:lnSpc>
              <a:defRPr/>
            </a:pPr>
            <a:r>
              <a:rPr lang="zh-CN" altLang="en-US" sz="58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智能、共享</a:t>
            </a:r>
            <a:br>
              <a:rPr lang="en-US" altLang="zh-CN" sz="58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8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开始成为新时代的标签</a:t>
            </a:r>
            <a:endParaRPr kumimoji="1" lang="zh-CN" altLang="en-US" sz="5867" b="1" dirty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>
            <a:spLocks noChangeArrowheads="1"/>
          </p:cNvSpPr>
          <p:nvPr/>
        </p:nvSpPr>
        <p:spPr bwMode="auto">
          <a:xfrm>
            <a:off x="1775520" y="1178947"/>
            <a:ext cx="8640960" cy="114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170">
              <a:lnSpc>
                <a:spcPct val="150000"/>
              </a:lnSpc>
              <a:spcBef>
                <a:spcPct val="20000"/>
              </a:spcBef>
            </a:pPr>
            <a:r>
              <a:rPr lang="zh-CN" altLang="en-US" sz="2267" dirty="0">
                <a:solidFill>
                  <a:prstClr val="black">
                    <a:lumMod val="65000"/>
                    <a:lumOff val="35000"/>
                  </a:prstClr>
                </a:solidFill>
                <a:latin typeface="Yuanti SC" pitchFamily="2" charset="-122"/>
                <a:ea typeface="Yuanti SC" pitchFamily="2" charset="-122"/>
              </a:rPr>
              <a:t>配备</a:t>
            </a:r>
            <a:r>
              <a:rPr lang="en-US" altLang="zh-CN" sz="2267" dirty="0">
                <a:solidFill>
                  <a:prstClr val="black">
                    <a:lumMod val="65000"/>
                    <a:lumOff val="35000"/>
                  </a:prstClr>
                </a:solidFill>
                <a:latin typeface="Yuanti SC" pitchFamily="2" charset="-122"/>
                <a:ea typeface="Yuanti SC" pitchFamily="2" charset="-122"/>
              </a:rPr>
              <a:t>500</a:t>
            </a:r>
            <a:r>
              <a:rPr lang="zh-CN" altLang="en-US" sz="2267" dirty="0">
                <a:solidFill>
                  <a:prstClr val="black">
                    <a:lumMod val="65000"/>
                    <a:lumOff val="35000"/>
                  </a:prstClr>
                </a:solidFill>
                <a:latin typeface="Yuanti SC" pitchFamily="2" charset="-122"/>
                <a:ea typeface="Yuanti SC" pitchFamily="2" charset="-122"/>
              </a:rPr>
              <a:t>本正版优质绘本，</a:t>
            </a:r>
            <a:r>
              <a:rPr lang="en-US" altLang="zh-CN" sz="2267" dirty="0">
                <a:solidFill>
                  <a:prstClr val="black">
                    <a:lumMod val="65000"/>
                    <a:lumOff val="35000"/>
                  </a:prstClr>
                </a:solidFill>
                <a:latin typeface="Yuanti SC" pitchFamily="2" charset="-122"/>
                <a:ea typeface="Yuanti SC" pitchFamily="2" charset="-122"/>
              </a:rPr>
              <a:t>90%</a:t>
            </a:r>
            <a:r>
              <a:rPr lang="zh-CN" altLang="en-US" sz="2267" dirty="0">
                <a:solidFill>
                  <a:prstClr val="black">
                    <a:lumMod val="65000"/>
                    <a:lumOff val="35000"/>
                  </a:prstClr>
                </a:solidFill>
                <a:latin typeface="Yuanti SC" pitchFamily="2" charset="-122"/>
                <a:ea typeface="Yuanti SC" pitchFamily="2" charset="-122"/>
              </a:rPr>
              <a:t>为精装绘本，印刷精致。</a:t>
            </a:r>
            <a:endParaRPr lang="en-US" altLang="zh-CN" sz="2267" dirty="0">
              <a:solidFill>
                <a:prstClr val="black">
                  <a:lumMod val="65000"/>
                  <a:lumOff val="35000"/>
                </a:prstClr>
              </a:solidFill>
              <a:latin typeface="Yuanti SC" pitchFamily="2" charset="-122"/>
              <a:ea typeface="Yuanti SC" pitchFamily="2" charset="-122"/>
            </a:endParaRPr>
          </a:p>
          <a:p>
            <a:pPr algn="ctr" defTabSz="1219170">
              <a:lnSpc>
                <a:spcPct val="150000"/>
              </a:lnSpc>
              <a:spcBef>
                <a:spcPct val="20000"/>
              </a:spcBef>
            </a:pPr>
            <a:r>
              <a:rPr lang="en-US" altLang="zh-CN" sz="2267" b="1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</a:rPr>
              <a:t>80%</a:t>
            </a:r>
            <a:r>
              <a:rPr lang="zh-CN" altLang="en-US" sz="2267" b="1" dirty="0">
                <a:solidFill>
                  <a:srgbClr val="FFAC00"/>
                </a:solidFill>
                <a:latin typeface="Yuanti SC" charset="-122"/>
                <a:ea typeface="Yuanti SC" charset="-122"/>
                <a:cs typeface="Yuanti SC" charset="-122"/>
              </a:rPr>
              <a:t>的图书都获得国际大奖，获千万妈妈好评的图书。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3B79A8-7E98-4CA4-9188-B906B10EAD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0332" y="2711931"/>
            <a:ext cx="2784309" cy="35051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26" name="Picture 2" descr="C:\Users\Administrator\Desktop\爱童书书目-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61027" y="2711931"/>
            <a:ext cx="2688299" cy="35523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0066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文本框 2">
            <a:extLst>
              <a:ext uri="{FF2B5EF4-FFF2-40B4-BE49-F238E27FC236}">
                <a16:creationId xmlns:a16="http://schemas.microsoft.com/office/drawing/2014/main" id="{F4752FDE-B0A2-4DC9-9C39-53B090510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1" y="3175001"/>
            <a:ext cx="2320925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BFBFBF"/>
              </a:buClr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本有声互动图书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多媒体绘本教学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好助手</a:t>
            </a:r>
          </a:p>
        </p:txBody>
      </p:sp>
      <p:pic>
        <p:nvPicPr>
          <p:cNvPr id="120835" name="图片 10">
            <a:extLst>
              <a:ext uri="{FF2B5EF4-FFF2-40B4-BE49-F238E27FC236}">
                <a16:creationId xmlns:a16="http://schemas.microsoft.com/office/drawing/2014/main" id="{33415758-1DD4-4577-8615-E5870B58E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922463"/>
            <a:ext cx="194945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A093065-F6A7-41C5-93AB-6F9FB2FB26F8}"/>
              </a:ext>
            </a:extLst>
          </p:cNvPr>
          <p:cNvSpPr txBox="1">
            <a:spLocks noChangeArrowheads="1"/>
          </p:cNvSpPr>
          <p:nvPr/>
        </p:nvSpPr>
        <p:spPr>
          <a:xfrm>
            <a:off x="2058988" y="1922463"/>
            <a:ext cx="2673350" cy="9207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buNone/>
              <a:defRPr/>
            </a:pPr>
            <a:r>
              <a:rPr lang="zh-CN" altLang="en-US" sz="2000" b="1" kern="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数字图书馆</a:t>
            </a:r>
          </a:p>
        </p:txBody>
      </p:sp>
      <p:sp>
        <p:nvSpPr>
          <p:cNvPr id="120837" name="文本框 13">
            <a:extLst>
              <a:ext uri="{FF2B5EF4-FFF2-40B4-BE49-F238E27FC236}">
                <a16:creationId xmlns:a16="http://schemas.microsoft.com/office/drawing/2014/main" id="{D5F9E300-1B47-4496-A019-F370E2F29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250" y="262733"/>
            <a:ext cx="4520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panose="020B0502040204020203" pitchFamily="34" charset="-122"/>
              </a:rPr>
              <a:t> 多媒体绘本教学</a:t>
            </a:r>
          </a:p>
        </p:txBody>
      </p:sp>
      <p:pic>
        <p:nvPicPr>
          <p:cNvPr id="120838" name="数字图书">
            <a:hlinkClick r:id="" action="ppaction://media"/>
            <a:extLst>
              <a:ext uri="{FF2B5EF4-FFF2-40B4-BE49-F238E27FC236}">
                <a16:creationId xmlns:a16="http://schemas.microsoft.com/office/drawing/2014/main" id="{1CA3B07A-4470-4AAD-9C3D-1668D34EE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6" y="1119189"/>
            <a:ext cx="5915025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5000"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文本框 2">
            <a:extLst>
              <a:ext uri="{FF2B5EF4-FFF2-40B4-BE49-F238E27FC236}">
                <a16:creationId xmlns:a16="http://schemas.microsoft.com/office/drawing/2014/main" id="{515DB0FB-41B6-4A7E-AD09-F8A91F948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425" y="3221039"/>
            <a:ext cx="2349500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个学期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大系列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累计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个思维课件</a:t>
            </a:r>
          </a:p>
        </p:txBody>
      </p:sp>
      <p:pic>
        <p:nvPicPr>
          <p:cNvPr id="122883" name="图片 7">
            <a:extLst>
              <a:ext uri="{FF2B5EF4-FFF2-40B4-BE49-F238E27FC236}">
                <a16:creationId xmlns:a16="http://schemas.microsoft.com/office/drawing/2014/main" id="{9281179A-2F6C-4251-85B3-A0E48C03D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6" y="1893888"/>
            <a:ext cx="1947863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9F45742-7E05-4E58-8422-199A644C392C}"/>
              </a:ext>
            </a:extLst>
          </p:cNvPr>
          <p:cNvSpPr txBox="1">
            <a:spLocks noChangeArrowheads="1"/>
          </p:cNvSpPr>
          <p:nvPr/>
        </p:nvSpPr>
        <p:spPr>
          <a:xfrm>
            <a:off x="1898650" y="1835150"/>
            <a:ext cx="1773238" cy="8397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buNone/>
              <a:defRPr/>
            </a:pPr>
            <a:r>
              <a:rPr lang="zh-CN" altLang="en-US" sz="2000" b="1" kern="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多媒体课件</a:t>
            </a:r>
          </a:p>
        </p:txBody>
      </p:sp>
      <p:sp>
        <p:nvSpPr>
          <p:cNvPr id="122885" name="文本框 9">
            <a:extLst>
              <a:ext uri="{FF2B5EF4-FFF2-40B4-BE49-F238E27FC236}">
                <a16:creationId xmlns:a16="http://schemas.microsoft.com/office/drawing/2014/main" id="{325DA58C-BAC5-4195-B9ED-E2F1FEA98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988" y="250757"/>
            <a:ext cx="42569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panose="020B0502040204020203" pitchFamily="34" charset="-122"/>
              </a:rPr>
              <a:t> 思维训练课件</a:t>
            </a:r>
          </a:p>
        </p:txBody>
      </p:sp>
      <p:pic>
        <p:nvPicPr>
          <p:cNvPr id="122886" name="乐奇思维">
            <a:hlinkClick r:id="" action="ppaction://media"/>
            <a:extLst>
              <a:ext uri="{FF2B5EF4-FFF2-40B4-BE49-F238E27FC236}">
                <a16:creationId xmlns:a16="http://schemas.microsoft.com/office/drawing/2014/main" id="{2797487D-877A-4F58-831B-FF1A7E57E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51" y="1163638"/>
            <a:ext cx="6100763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5000"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>
            <a:extLst>
              <a:ext uri="{FF2B5EF4-FFF2-40B4-BE49-F238E27FC236}">
                <a16:creationId xmlns:a16="http://schemas.microsoft.com/office/drawing/2014/main" id="{9EDCB6C6-A9CA-42ED-869B-2CE3A804C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1" r="8986"/>
          <a:stretch>
            <a:fillRect/>
          </a:stretch>
        </p:blipFill>
        <p:spPr bwMode="auto">
          <a:xfrm>
            <a:off x="5545139" y="1646238"/>
            <a:ext cx="4181475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矩形 3">
            <a:extLst>
              <a:ext uri="{FF2B5EF4-FFF2-40B4-BE49-F238E27FC236}">
                <a16:creationId xmlns:a16="http://schemas.microsoft.com/office/drawing/2014/main" id="{EE6D9D67-8B10-4C38-B55C-6AB7DCDCA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825" y="2998789"/>
            <a:ext cx="2376488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看到哪页读哪页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让孩子边翻边听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更好感受绘本的精彩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激发阅读兴趣</a:t>
            </a:r>
          </a:p>
        </p:txBody>
      </p:sp>
      <p:sp>
        <p:nvSpPr>
          <p:cNvPr id="124932" name="文本框 8">
            <a:extLst>
              <a:ext uri="{FF2B5EF4-FFF2-40B4-BE49-F238E27FC236}">
                <a16:creationId xmlns:a16="http://schemas.microsoft.com/office/drawing/2014/main" id="{3CE3D860-760D-4B1D-AFB3-5965C88F7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115" y="262904"/>
            <a:ext cx="45434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panose="020B0502040204020203" pitchFamily="34" charset="-122"/>
              </a:rPr>
              <a:t> 阅读机器人伴读</a:t>
            </a:r>
          </a:p>
        </p:txBody>
      </p:sp>
      <p:pic>
        <p:nvPicPr>
          <p:cNvPr id="124933" name="图片 9">
            <a:extLst>
              <a:ext uri="{FF2B5EF4-FFF2-40B4-BE49-F238E27FC236}">
                <a16:creationId xmlns:a16="http://schemas.microsoft.com/office/drawing/2014/main" id="{DBEACC57-56EB-4F57-99B3-2E9464C48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1827214"/>
            <a:ext cx="2438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1E89DB-F171-4CE4-8B12-71007CD3D430}"/>
              </a:ext>
            </a:extLst>
          </p:cNvPr>
          <p:cNvSpPr txBox="1">
            <a:spLocks noChangeArrowheads="1"/>
          </p:cNvSpPr>
          <p:nvPr/>
        </p:nvSpPr>
        <p:spPr>
          <a:xfrm>
            <a:off x="2632075" y="1773238"/>
            <a:ext cx="2673350" cy="9207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buNone/>
              <a:defRPr/>
            </a:pPr>
            <a:r>
              <a:rPr lang="zh-CN" altLang="en-US" sz="2000" b="1" kern="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会读书的机器人</a:t>
            </a:r>
          </a:p>
        </p:txBody>
      </p:sp>
    </p:spTree>
  </p:cSld>
  <p:clrMapOvr>
    <a:masterClrMapping/>
  </p:clrMapOvr>
  <p:transition spd="slow" advTm="5000"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>
            <a:extLst>
              <a:ext uri="{FF2B5EF4-FFF2-40B4-BE49-F238E27FC236}">
                <a16:creationId xmlns:a16="http://schemas.microsoft.com/office/drawing/2014/main" id="{ECEB171A-681F-43F4-BD9C-ED37E83AD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2"/>
          <a:stretch>
            <a:fillRect/>
          </a:stretch>
        </p:blipFill>
        <p:spPr bwMode="auto">
          <a:xfrm>
            <a:off x="3359151" y="1125538"/>
            <a:ext cx="5554663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文本框 3">
            <a:extLst>
              <a:ext uri="{FF2B5EF4-FFF2-40B4-BE49-F238E27FC236}">
                <a16:creationId xmlns:a16="http://schemas.microsoft.com/office/drawing/2014/main" id="{2F775895-CAA5-41B6-B0D3-B75FB0F46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491" y="220939"/>
            <a:ext cx="22415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panose="020B0502040204020203" pitchFamily="34" charset="-122"/>
              </a:rPr>
              <a:t> 电子借阅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panose="020B0502040204020203" pitchFamily="34" charset="-122"/>
            </a:endParaRPr>
          </a:p>
        </p:txBody>
      </p:sp>
    </p:spTree>
  </p:cSld>
  <p:clrMapOvr>
    <a:masterClrMapping/>
  </p:clrMapOvr>
  <p:transition spd="slow" advTm="5000"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>
            <a:extLst>
              <a:ext uri="{FF2B5EF4-FFF2-40B4-BE49-F238E27FC236}">
                <a16:creationId xmlns:a16="http://schemas.microsoft.com/office/drawing/2014/main" id="{3179A19D-4E41-498B-9B0F-A41CFA8FC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476" y="1860550"/>
            <a:ext cx="2511425" cy="25542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把表演的快乐带给孩子！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200000"/>
              </a:lnSpc>
              <a:buClr>
                <a:srgbClr val="9ED2ED"/>
              </a:buClr>
              <a:buSzPct val="60000"/>
              <a:buFont typeface="Wingdings"/>
              <a:buChar char="n"/>
              <a:defRPr/>
            </a:pPr>
            <a:r>
              <a:rPr lang="zh-CN" altLang="en-US" sz="1600" noProof="1">
                <a:latin typeface="Microsoft YaHei" charset="-122"/>
                <a:ea typeface="Microsoft YaHei" charset="-122"/>
                <a:cs typeface="Microsoft YaHei" charset="-122"/>
              </a:rPr>
              <a:t>贝乐多手偶剧场</a:t>
            </a:r>
          </a:p>
          <a:p>
            <a:pPr marL="285750" indent="-285750">
              <a:lnSpc>
                <a:spcPct val="200000"/>
              </a:lnSpc>
              <a:buClr>
                <a:srgbClr val="9ED2ED"/>
              </a:buClr>
              <a:buSzPct val="60000"/>
              <a:buFont typeface="Wingdings"/>
              <a:buChar char="n"/>
              <a:defRPr/>
            </a:pPr>
            <a:r>
              <a:rPr lang="zh-CN" altLang="en-US" sz="1600" noProof="1">
                <a:latin typeface="Microsoft YaHei" charset="-122"/>
                <a:ea typeface="Microsoft YaHei" charset="-122"/>
                <a:cs typeface="Microsoft YaHei" charset="-122"/>
              </a:rPr>
              <a:t>角色手偶</a:t>
            </a:r>
          </a:p>
          <a:p>
            <a:pPr marL="285750" indent="-285750">
              <a:lnSpc>
                <a:spcPct val="200000"/>
              </a:lnSpc>
              <a:buClr>
                <a:srgbClr val="9ED2ED"/>
              </a:buClr>
              <a:buSzPct val="60000"/>
              <a:buFont typeface="Wingdings"/>
              <a:buChar char="n"/>
              <a:defRPr/>
            </a:pPr>
            <a:r>
              <a:rPr lang="zh-CN" altLang="en-US" sz="1600" noProof="1">
                <a:latin typeface="Microsoft YaHei" charset="-122"/>
                <a:ea typeface="Microsoft YaHei" charset="-122"/>
                <a:cs typeface="Microsoft YaHei" charset="-122"/>
              </a:rPr>
              <a:t>宝宝人物手指偶</a:t>
            </a:r>
            <a:endParaRPr lang="en-US" altLang="zh-CN" sz="1600" noProof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200000"/>
              </a:lnSpc>
              <a:buClr>
                <a:srgbClr val="9ED2ED"/>
              </a:buClr>
              <a:buSzPct val="60000"/>
              <a:buFont typeface="Wingdings"/>
              <a:buChar char="n"/>
              <a:defRPr/>
            </a:pPr>
            <a:r>
              <a:rPr lang="zh-CN" altLang="en-US" sz="1600" noProof="1">
                <a:latin typeface="Microsoft YaHei" charset="-122"/>
                <a:ea typeface="Microsoft YaHei" charset="-122"/>
                <a:cs typeface="Microsoft YaHei" charset="-122"/>
              </a:rPr>
              <a:t>手偶展示架</a:t>
            </a:r>
          </a:p>
        </p:txBody>
      </p:sp>
      <p:pic>
        <p:nvPicPr>
          <p:cNvPr id="129027" name="Picture 2">
            <a:extLst>
              <a:ext uri="{FF2B5EF4-FFF2-40B4-BE49-F238E27FC236}">
                <a16:creationId xmlns:a16="http://schemas.microsoft.com/office/drawing/2014/main" id="{5EC16851-0638-48ED-8A2F-045491CE0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1541464"/>
            <a:ext cx="420370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文本框 6">
            <a:extLst>
              <a:ext uri="{FF2B5EF4-FFF2-40B4-BE49-F238E27FC236}">
                <a16:creationId xmlns:a16="http://schemas.microsoft.com/office/drawing/2014/main" id="{B77A8CA7-8E37-4B95-8D86-D57F0066F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987" y="314464"/>
            <a:ext cx="37560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panose="020B0502040204020203" pitchFamily="34" charset="-122"/>
              </a:rPr>
              <a:t> 绘本剧场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C8E97E-5330-4CF4-9B60-220F31B1E059}"/>
              </a:ext>
            </a:extLst>
          </p:cNvPr>
          <p:cNvSpPr/>
          <p:nvPr/>
        </p:nvSpPr>
        <p:spPr>
          <a:xfrm>
            <a:off x="1524000" y="1451113"/>
            <a:ext cx="8504583" cy="4075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1076" name="TextBox 6">
            <a:extLst>
              <a:ext uri="{FF2B5EF4-FFF2-40B4-BE49-F238E27FC236}">
                <a16:creationId xmlns:a16="http://schemas.microsoft.com/office/drawing/2014/main" id="{62D32E9E-D336-409D-8E57-BC68E2BEF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2724150"/>
            <a:ext cx="4608512" cy="769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 </a:t>
            </a:r>
            <a:r>
              <a:rPr lang="en-US" altLang="zh-CN" sz="440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88929-EC6E-48D8-9D42-72B1F5CA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25184"/>
            <a:ext cx="10363200" cy="1363133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>
                <a:sym typeface="+mn-ea"/>
              </a:rPr>
              <a:t>智能时代，学前教育的变革？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58071F-EBB7-4C47-99C7-1A593F3BCBEE}"/>
              </a:ext>
            </a:extLst>
          </p:cNvPr>
          <p:cNvSpPr/>
          <p:nvPr/>
        </p:nvSpPr>
        <p:spPr>
          <a:xfrm>
            <a:off x="-25400" y="3998384"/>
            <a:ext cx="6849533" cy="768349"/>
          </a:xfrm>
          <a:prstGeom prst="rect">
            <a:avLst/>
          </a:prstGeom>
          <a:solidFill>
            <a:srgbClr val="CDE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>
              <a:defRPr/>
            </a:pPr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7A8744C-6A44-4F36-B629-15899068D02B}"/>
              </a:ext>
            </a:extLst>
          </p:cNvPr>
          <p:cNvSpPr txBox="1">
            <a:spLocks/>
          </p:cNvSpPr>
          <p:nvPr/>
        </p:nvSpPr>
        <p:spPr>
          <a:xfrm>
            <a:off x="609600" y="2180167"/>
            <a:ext cx="10972800" cy="1824567"/>
          </a:xfrm>
        </p:spPr>
        <p:txBody>
          <a:bodyPr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>
              <a:lnSpc>
                <a:spcPct val="160000"/>
              </a:lnSpc>
              <a:defRPr/>
            </a:pPr>
            <a:r>
              <a:rPr lang="zh-CN" altLang="en-US" sz="58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在智能时代来临的今天</a:t>
            </a:r>
            <a:br>
              <a:rPr lang="en-US" altLang="zh-CN" sz="58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8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如何将高校优质资源共享给更多幼儿园？</a:t>
            </a:r>
            <a:endParaRPr kumimoji="1" lang="zh-CN" altLang="en-US" sz="5867" b="1" dirty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文本框 1">
            <a:extLst>
              <a:ext uri="{FF2B5EF4-FFF2-40B4-BE49-F238E27FC236}">
                <a16:creationId xmlns:a16="http://schemas.microsoft.com/office/drawing/2014/main" id="{DE1643FD-22AD-494E-A6D3-FED917A10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885" y="213784"/>
            <a:ext cx="43730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如何办好一所幼儿园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E06521F-486F-45FF-B90C-9443BD156591}"/>
              </a:ext>
            </a:extLst>
          </p:cNvPr>
          <p:cNvSpPr/>
          <p:nvPr/>
        </p:nvSpPr>
        <p:spPr>
          <a:xfrm rot="10800000">
            <a:off x="9283700" y="1401233"/>
            <a:ext cx="1845733" cy="1001184"/>
          </a:xfrm>
          <a:custGeom>
            <a:avLst/>
            <a:gdLst/>
            <a:ahLst/>
            <a:cxnLst>
              <a:cxn ang="0">
                <a:pos x="1674295" y="292616"/>
              </a:cxn>
              <a:cxn ang="0">
                <a:pos x="1355988" y="79515"/>
              </a:cxn>
              <a:cxn ang="0">
                <a:pos x="1040864" y="6361"/>
              </a:cxn>
              <a:cxn ang="0">
                <a:pos x="1037681" y="6361"/>
              </a:cxn>
              <a:cxn ang="0">
                <a:pos x="919908" y="0"/>
              </a:cxn>
              <a:cxn ang="0">
                <a:pos x="833965" y="3181"/>
              </a:cxn>
              <a:cxn ang="0">
                <a:pos x="560221" y="44529"/>
              </a:cxn>
              <a:cxn ang="0">
                <a:pos x="184618" y="251268"/>
              </a:cxn>
              <a:cxn ang="0">
                <a:pos x="92309" y="378493"/>
              </a:cxn>
              <a:cxn ang="0">
                <a:pos x="70028" y="423021"/>
              </a:cxn>
              <a:cxn ang="0">
                <a:pos x="0" y="779249"/>
              </a:cxn>
              <a:cxn ang="0">
                <a:pos x="79577" y="1154561"/>
              </a:cxn>
              <a:cxn ang="0">
                <a:pos x="595234" y="1711168"/>
              </a:cxn>
              <a:cxn ang="0">
                <a:pos x="884894" y="1790683"/>
              </a:cxn>
              <a:cxn ang="0">
                <a:pos x="1215933" y="1749335"/>
              </a:cxn>
              <a:cxn ang="0">
                <a:pos x="1527874" y="1513970"/>
              </a:cxn>
              <a:cxn ang="0">
                <a:pos x="1814351" y="957363"/>
              </a:cxn>
              <a:cxn ang="0">
                <a:pos x="1674295" y="292616"/>
              </a:cxn>
            </a:cxnLst>
            <a:rect l="0" t="0" r="0" b="0"/>
            <a:pathLst>
              <a:path w="590" h="566">
                <a:moveTo>
                  <a:pt x="526" y="92"/>
                </a:moveTo>
                <a:cubicBezTo>
                  <a:pt x="498" y="61"/>
                  <a:pt x="464" y="40"/>
                  <a:pt x="426" y="25"/>
                </a:cubicBezTo>
                <a:cubicBezTo>
                  <a:pt x="394" y="12"/>
                  <a:pt x="361" y="5"/>
                  <a:pt x="327" y="2"/>
                </a:cubicBezTo>
                <a:cubicBezTo>
                  <a:pt x="327" y="2"/>
                  <a:pt x="327" y="2"/>
                  <a:pt x="326" y="2"/>
                </a:cubicBezTo>
                <a:cubicBezTo>
                  <a:pt x="315" y="1"/>
                  <a:pt x="303" y="0"/>
                  <a:pt x="289" y="0"/>
                </a:cubicBezTo>
                <a:cubicBezTo>
                  <a:pt x="280" y="0"/>
                  <a:pt x="271" y="1"/>
                  <a:pt x="262" y="1"/>
                </a:cubicBezTo>
                <a:cubicBezTo>
                  <a:pt x="237" y="1"/>
                  <a:pt x="207" y="5"/>
                  <a:pt x="176" y="14"/>
                </a:cubicBezTo>
                <a:cubicBezTo>
                  <a:pt x="121" y="29"/>
                  <a:pt x="76" y="54"/>
                  <a:pt x="58" y="79"/>
                </a:cubicBezTo>
                <a:cubicBezTo>
                  <a:pt x="47" y="91"/>
                  <a:pt x="37" y="104"/>
                  <a:pt x="29" y="119"/>
                </a:cubicBezTo>
                <a:cubicBezTo>
                  <a:pt x="26" y="124"/>
                  <a:pt x="24" y="128"/>
                  <a:pt x="22" y="133"/>
                </a:cubicBezTo>
                <a:cubicBezTo>
                  <a:pt x="8" y="163"/>
                  <a:pt x="0" y="202"/>
                  <a:pt x="0" y="245"/>
                </a:cubicBezTo>
                <a:cubicBezTo>
                  <a:pt x="0" y="291"/>
                  <a:pt x="9" y="333"/>
                  <a:pt x="25" y="363"/>
                </a:cubicBezTo>
                <a:cubicBezTo>
                  <a:pt x="58" y="439"/>
                  <a:pt x="111" y="499"/>
                  <a:pt x="187" y="538"/>
                </a:cubicBezTo>
                <a:cubicBezTo>
                  <a:pt x="215" y="552"/>
                  <a:pt x="246" y="560"/>
                  <a:pt x="278" y="563"/>
                </a:cubicBezTo>
                <a:cubicBezTo>
                  <a:pt x="314" y="566"/>
                  <a:pt x="349" y="563"/>
                  <a:pt x="382" y="550"/>
                </a:cubicBezTo>
                <a:cubicBezTo>
                  <a:pt x="422" y="535"/>
                  <a:pt x="453" y="508"/>
                  <a:pt x="480" y="476"/>
                </a:cubicBezTo>
                <a:cubicBezTo>
                  <a:pt x="524" y="425"/>
                  <a:pt x="554" y="366"/>
                  <a:pt x="570" y="301"/>
                </a:cubicBezTo>
                <a:cubicBezTo>
                  <a:pt x="590" y="225"/>
                  <a:pt x="580" y="153"/>
                  <a:pt x="526" y="92"/>
                </a:cubicBezTo>
                <a:close/>
              </a:path>
            </a:pathLst>
          </a:custGeom>
          <a:solidFill>
            <a:srgbClr val="A72226"/>
          </a:solidFill>
          <a:ln w="9525">
            <a:noFill/>
          </a:ln>
        </p:spPr>
        <p:txBody>
          <a:bodyPr/>
          <a:lstStyle/>
          <a:p>
            <a:pPr defTabSz="1219170">
              <a:defRPr/>
            </a:pPr>
            <a:endParaRPr lang="zh-CN" altLang="en-US" sz="1013" noProof="1">
              <a:solidFill>
                <a:srgbClr val="4F81BD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TextBox 6">
            <a:extLst>
              <a:ext uri="{FF2B5EF4-FFF2-40B4-BE49-F238E27FC236}">
                <a16:creationId xmlns:a16="http://schemas.microsoft.com/office/drawing/2014/main" id="{814AEB6E-BAF5-478C-AC14-FC95AF16B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3317" y="1684867"/>
            <a:ext cx="15070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管理体系</a:t>
            </a:r>
            <a:endParaRPr lang="en-US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319C0F9C-FAF8-4076-8C7B-AF037E9C0EBC}"/>
              </a:ext>
            </a:extLst>
          </p:cNvPr>
          <p:cNvSpPr/>
          <p:nvPr/>
        </p:nvSpPr>
        <p:spPr>
          <a:xfrm rot="10800000">
            <a:off x="9290051" y="2954867"/>
            <a:ext cx="1828800" cy="933451"/>
          </a:xfrm>
          <a:custGeom>
            <a:avLst/>
            <a:gdLst/>
            <a:ahLst/>
            <a:cxnLst>
              <a:cxn ang="0">
                <a:pos x="1674295" y="292616"/>
              </a:cxn>
              <a:cxn ang="0">
                <a:pos x="1355988" y="79515"/>
              </a:cxn>
              <a:cxn ang="0">
                <a:pos x="1040864" y="6361"/>
              </a:cxn>
              <a:cxn ang="0">
                <a:pos x="1037681" y="6361"/>
              </a:cxn>
              <a:cxn ang="0">
                <a:pos x="919908" y="0"/>
              </a:cxn>
              <a:cxn ang="0">
                <a:pos x="833965" y="3181"/>
              </a:cxn>
              <a:cxn ang="0">
                <a:pos x="560221" y="44529"/>
              </a:cxn>
              <a:cxn ang="0">
                <a:pos x="184618" y="251268"/>
              </a:cxn>
              <a:cxn ang="0">
                <a:pos x="92309" y="378493"/>
              </a:cxn>
              <a:cxn ang="0">
                <a:pos x="70028" y="423021"/>
              </a:cxn>
              <a:cxn ang="0">
                <a:pos x="0" y="779249"/>
              </a:cxn>
              <a:cxn ang="0">
                <a:pos x="79577" y="1154561"/>
              </a:cxn>
              <a:cxn ang="0">
                <a:pos x="595234" y="1711168"/>
              </a:cxn>
              <a:cxn ang="0">
                <a:pos x="884894" y="1790683"/>
              </a:cxn>
              <a:cxn ang="0">
                <a:pos x="1215933" y="1749335"/>
              </a:cxn>
              <a:cxn ang="0">
                <a:pos x="1527874" y="1513970"/>
              </a:cxn>
              <a:cxn ang="0">
                <a:pos x="1814351" y="957363"/>
              </a:cxn>
              <a:cxn ang="0">
                <a:pos x="1674295" y="292616"/>
              </a:cxn>
            </a:cxnLst>
            <a:rect l="0" t="0" r="0" b="0"/>
            <a:pathLst>
              <a:path w="590" h="566">
                <a:moveTo>
                  <a:pt x="526" y="92"/>
                </a:moveTo>
                <a:cubicBezTo>
                  <a:pt x="498" y="61"/>
                  <a:pt x="464" y="40"/>
                  <a:pt x="426" y="25"/>
                </a:cubicBezTo>
                <a:cubicBezTo>
                  <a:pt x="394" y="12"/>
                  <a:pt x="361" y="5"/>
                  <a:pt x="327" y="2"/>
                </a:cubicBezTo>
                <a:cubicBezTo>
                  <a:pt x="327" y="2"/>
                  <a:pt x="327" y="2"/>
                  <a:pt x="326" y="2"/>
                </a:cubicBezTo>
                <a:cubicBezTo>
                  <a:pt x="315" y="1"/>
                  <a:pt x="303" y="0"/>
                  <a:pt x="289" y="0"/>
                </a:cubicBezTo>
                <a:cubicBezTo>
                  <a:pt x="280" y="0"/>
                  <a:pt x="271" y="1"/>
                  <a:pt x="262" y="1"/>
                </a:cubicBezTo>
                <a:cubicBezTo>
                  <a:pt x="237" y="1"/>
                  <a:pt x="207" y="5"/>
                  <a:pt x="176" y="14"/>
                </a:cubicBezTo>
                <a:cubicBezTo>
                  <a:pt x="121" y="29"/>
                  <a:pt x="76" y="54"/>
                  <a:pt x="58" y="79"/>
                </a:cubicBezTo>
                <a:cubicBezTo>
                  <a:pt x="47" y="91"/>
                  <a:pt x="37" y="104"/>
                  <a:pt x="29" y="119"/>
                </a:cubicBezTo>
                <a:cubicBezTo>
                  <a:pt x="26" y="124"/>
                  <a:pt x="24" y="128"/>
                  <a:pt x="22" y="133"/>
                </a:cubicBezTo>
                <a:cubicBezTo>
                  <a:pt x="8" y="163"/>
                  <a:pt x="0" y="202"/>
                  <a:pt x="0" y="245"/>
                </a:cubicBezTo>
                <a:cubicBezTo>
                  <a:pt x="0" y="291"/>
                  <a:pt x="9" y="333"/>
                  <a:pt x="25" y="363"/>
                </a:cubicBezTo>
                <a:cubicBezTo>
                  <a:pt x="58" y="439"/>
                  <a:pt x="111" y="499"/>
                  <a:pt x="187" y="538"/>
                </a:cubicBezTo>
                <a:cubicBezTo>
                  <a:pt x="215" y="552"/>
                  <a:pt x="246" y="560"/>
                  <a:pt x="278" y="563"/>
                </a:cubicBezTo>
                <a:cubicBezTo>
                  <a:pt x="314" y="566"/>
                  <a:pt x="349" y="563"/>
                  <a:pt x="382" y="550"/>
                </a:cubicBezTo>
                <a:cubicBezTo>
                  <a:pt x="422" y="535"/>
                  <a:pt x="453" y="508"/>
                  <a:pt x="480" y="476"/>
                </a:cubicBezTo>
                <a:cubicBezTo>
                  <a:pt x="524" y="425"/>
                  <a:pt x="554" y="366"/>
                  <a:pt x="570" y="301"/>
                </a:cubicBezTo>
                <a:cubicBezTo>
                  <a:pt x="590" y="225"/>
                  <a:pt x="580" y="153"/>
                  <a:pt x="526" y="92"/>
                </a:cubicBezTo>
                <a:close/>
              </a:path>
            </a:pathLst>
          </a:custGeom>
          <a:solidFill>
            <a:srgbClr val="003E82"/>
          </a:solidFill>
          <a:ln w="9525">
            <a:noFill/>
          </a:ln>
        </p:spPr>
        <p:txBody>
          <a:bodyPr/>
          <a:lstStyle/>
          <a:p>
            <a:pPr defTabSz="1219170">
              <a:defRPr/>
            </a:pPr>
            <a:endParaRPr lang="zh-CN" altLang="en-US" sz="1013" noProof="1">
              <a:solidFill>
                <a:srgbClr val="4F81BD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06" name="TextBox 6">
            <a:extLst>
              <a:ext uri="{FF2B5EF4-FFF2-40B4-BE49-F238E27FC236}">
                <a16:creationId xmlns:a16="http://schemas.microsoft.com/office/drawing/2014/main" id="{8CE3C3AE-93C0-4847-AC1B-17874B6F1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3317" y="3246967"/>
            <a:ext cx="15070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保育体系</a:t>
            </a:r>
            <a:endParaRPr lang="en-US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889DDF0-8838-4A54-8A08-AA29FEE27882}"/>
              </a:ext>
            </a:extLst>
          </p:cNvPr>
          <p:cNvSpPr/>
          <p:nvPr/>
        </p:nvSpPr>
        <p:spPr>
          <a:xfrm rot="10576028">
            <a:off x="9319684" y="4457701"/>
            <a:ext cx="1769533" cy="929217"/>
          </a:xfrm>
          <a:custGeom>
            <a:avLst/>
            <a:gdLst/>
            <a:ahLst/>
            <a:cxnLst>
              <a:cxn ang="0">
                <a:pos x="1674295" y="292616"/>
              </a:cxn>
              <a:cxn ang="0">
                <a:pos x="1355988" y="79515"/>
              </a:cxn>
              <a:cxn ang="0">
                <a:pos x="1040864" y="6361"/>
              </a:cxn>
              <a:cxn ang="0">
                <a:pos x="1037681" y="6361"/>
              </a:cxn>
              <a:cxn ang="0">
                <a:pos x="919908" y="0"/>
              </a:cxn>
              <a:cxn ang="0">
                <a:pos x="833965" y="3181"/>
              </a:cxn>
              <a:cxn ang="0">
                <a:pos x="560221" y="44529"/>
              </a:cxn>
              <a:cxn ang="0">
                <a:pos x="184618" y="251268"/>
              </a:cxn>
              <a:cxn ang="0">
                <a:pos x="92309" y="378493"/>
              </a:cxn>
              <a:cxn ang="0">
                <a:pos x="70028" y="423021"/>
              </a:cxn>
              <a:cxn ang="0">
                <a:pos x="0" y="779249"/>
              </a:cxn>
              <a:cxn ang="0">
                <a:pos x="79577" y="1154561"/>
              </a:cxn>
              <a:cxn ang="0">
                <a:pos x="595234" y="1711168"/>
              </a:cxn>
              <a:cxn ang="0">
                <a:pos x="884894" y="1790683"/>
              </a:cxn>
              <a:cxn ang="0">
                <a:pos x="1215933" y="1749335"/>
              </a:cxn>
              <a:cxn ang="0">
                <a:pos x="1527874" y="1513970"/>
              </a:cxn>
              <a:cxn ang="0">
                <a:pos x="1814351" y="957363"/>
              </a:cxn>
              <a:cxn ang="0">
                <a:pos x="1674295" y="292616"/>
              </a:cxn>
            </a:cxnLst>
            <a:rect l="0" t="0" r="0" b="0"/>
            <a:pathLst>
              <a:path w="590" h="566">
                <a:moveTo>
                  <a:pt x="526" y="92"/>
                </a:moveTo>
                <a:cubicBezTo>
                  <a:pt x="498" y="61"/>
                  <a:pt x="464" y="40"/>
                  <a:pt x="426" y="25"/>
                </a:cubicBezTo>
                <a:cubicBezTo>
                  <a:pt x="394" y="12"/>
                  <a:pt x="361" y="5"/>
                  <a:pt x="327" y="2"/>
                </a:cubicBezTo>
                <a:cubicBezTo>
                  <a:pt x="327" y="2"/>
                  <a:pt x="327" y="2"/>
                  <a:pt x="326" y="2"/>
                </a:cubicBezTo>
                <a:cubicBezTo>
                  <a:pt x="315" y="1"/>
                  <a:pt x="303" y="0"/>
                  <a:pt x="289" y="0"/>
                </a:cubicBezTo>
                <a:cubicBezTo>
                  <a:pt x="280" y="0"/>
                  <a:pt x="271" y="1"/>
                  <a:pt x="262" y="1"/>
                </a:cubicBezTo>
                <a:cubicBezTo>
                  <a:pt x="237" y="1"/>
                  <a:pt x="207" y="5"/>
                  <a:pt x="176" y="14"/>
                </a:cubicBezTo>
                <a:cubicBezTo>
                  <a:pt x="121" y="29"/>
                  <a:pt x="76" y="54"/>
                  <a:pt x="58" y="79"/>
                </a:cubicBezTo>
                <a:cubicBezTo>
                  <a:pt x="47" y="91"/>
                  <a:pt x="37" y="104"/>
                  <a:pt x="29" y="119"/>
                </a:cubicBezTo>
                <a:cubicBezTo>
                  <a:pt x="26" y="124"/>
                  <a:pt x="24" y="128"/>
                  <a:pt x="22" y="133"/>
                </a:cubicBezTo>
                <a:cubicBezTo>
                  <a:pt x="8" y="163"/>
                  <a:pt x="0" y="202"/>
                  <a:pt x="0" y="245"/>
                </a:cubicBezTo>
                <a:cubicBezTo>
                  <a:pt x="0" y="291"/>
                  <a:pt x="9" y="333"/>
                  <a:pt x="25" y="363"/>
                </a:cubicBezTo>
                <a:cubicBezTo>
                  <a:pt x="58" y="439"/>
                  <a:pt x="111" y="499"/>
                  <a:pt x="187" y="538"/>
                </a:cubicBezTo>
                <a:cubicBezTo>
                  <a:pt x="215" y="552"/>
                  <a:pt x="246" y="560"/>
                  <a:pt x="278" y="563"/>
                </a:cubicBezTo>
                <a:cubicBezTo>
                  <a:pt x="314" y="566"/>
                  <a:pt x="349" y="563"/>
                  <a:pt x="382" y="550"/>
                </a:cubicBezTo>
                <a:cubicBezTo>
                  <a:pt x="422" y="535"/>
                  <a:pt x="453" y="508"/>
                  <a:pt x="480" y="476"/>
                </a:cubicBezTo>
                <a:cubicBezTo>
                  <a:pt x="524" y="425"/>
                  <a:pt x="554" y="366"/>
                  <a:pt x="570" y="301"/>
                </a:cubicBezTo>
                <a:cubicBezTo>
                  <a:pt x="590" y="225"/>
                  <a:pt x="580" y="153"/>
                  <a:pt x="526" y="92"/>
                </a:cubicBezTo>
                <a:close/>
              </a:path>
            </a:pathLst>
          </a:custGeom>
          <a:solidFill>
            <a:srgbClr val="006637"/>
          </a:solidFill>
          <a:ln w="9525">
            <a:noFill/>
          </a:ln>
        </p:spPr>
        <p:txBody>
          <a:bodyPr/>
          <a:lstStyle/>
          <a:p>
            <a:pPr defTabSz="1219170">
              <a:defRPr/>
            </a:pPr>
            <a:endParaRPr lang="zh-CN" altLang="en-US" sz="1013" noProof="1">
              <a:solidFill>
                <a:srgbClr val="4F81BD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08" name="TextBox 6">
            <a:extLst>
              <a:ext uri="{FF2B5EF4-FFF2-40B4-BE49-F238E27FC236}">
                <a16:creationId xmlns:a16="http://schemas.microsoft.com/office/drawing/2014/main" id="{C06B438D-A9FB-4AAC-8F29-1CFB7C3B5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0467" y="4696884"/>
            <a:ext cx="15049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教学体系</a:t>
            </a:r>
            <a:endParaRPr lang="en-US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9">
            <a:extLst>
              <a:ext uri="{FF2B5EF4-FFF2-40B4-BE49-F238E27FC236}">
                <a16:creationId xmlns:a16="http://schemas.microsoft.com/office/drawing/2014/main" id="{B3F80FA1-0844-4DAE-8515-CB1F6DCD1AD1}"/>
              </a:ext>
            </a:extLst>
          </p:cNvPr>
          <p:cNvSpPr/>
          <p:nvPr/>
        </p:nvSpPr>
        <p:spPr>
          <a:xfrm>
            <a:off x="10041467" y="2453217"/>
            <a:ext cx="383117" cy="29421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>
              <a:defRPr/>
            </a:pPr>
            <a:endParaRPr kumimoji="1" lang="zh-CN" altLang="en-US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2" name="下箭头 10">
            <a:extLst>
              <a:ext uri="{FF2B5EF4-FFF2-40B4-BE49-F238E27FC236}">
                <a16:creationId xmlns:a16="http://schemas.microsoft.com/office/drawing/2014/main" id="{15CA2DAF-4649-4644-B534-A2F1C66A9A69}"/>
              </a:ext>
            </a:extLst>
          </p:cNvPr>
          <p:cNvSpPr/>
          <p:nvPr/>
        </p:nvSpPr>
        <p:spPr>
          <a:xfrm>
            <a:off x="10013951" y="3970868"/>
            <a:ext cx="383116" cy="2942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>
              <a:defRPr/>
            </a:pPr>
            <a:endParaRPr kumimoji="1" lang="zh-CN" altLang="en-US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5611" name="TextBox 6">
            <a:extLst>
              <a:ext uri="{FF2B5EF4-FFF2-40B4-BE49-F238E27FC236}">
                <a16:creationId xmlns:a16="http://schemas.microsoft.com/office/drawing/2014/main" id="{A51910F9-4848-438B-ABA2-F18D48E88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2" y="1606551"/>
            <a:ext cx="8379217" cy="63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管理：</a:t>
            </a:r>
            <a:r>
              <a:rPr lang="zh-CN" altLang="en-US" sz="266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如何有效设置管控点，让重大事故“零发生”？</a:t>
            </a:r>
            <a:endParaRPr lang="en-US" altLang="zh-CN" sz="2667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12" name="TextBox 10">
            <a:extLst>
              <a:ext uri="{FF2B5EF4-FFF2-40B4-BE49-F238E27FC236}">
                <a16:creationId xmlns:a16="http://schemas.microsoft.com/office/drawing/2014/main" id="{FD276840-871A-4408-8EC5-630106DDC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267" y="3098801"/>
            <a:ext cx="8202887" cy="63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保育：</a:t>
            </a:r>
            <a:r>
              <a:rPr lang="zh-CN" altLang="en-US" sz="266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如何构建幼儿健康“预防、跟踪、指导”体系</a:t>
            </a:r>
            <a:r>
              <a:rPr lang="en-US" altLang="zh-CN" sz="266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25613" name="TextBox 14">
            <a:extLst>
              <a:ext uri="{FF2B5EF4-FFF2-40B4-BE49-F238E27FC236}">
                <a16:creationId xmlns:a16="http://schemas.microsoft.com/office/drawing/2014/main" id="{06A184D6-E92D-46AB-8A67-2CB4A53F9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267" y="4493685"/>
            <a:ext cx="8202887" cy="63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教育：</a:t>
            </a:r>
            <a:r>
              <a:rPr lang="zh-CN" altLang="en-US" sz="266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如何提升教师教学能力，构建专业的教育环境</a:t>
            </a:r>
            <a:r>
              <a:rPr lang="en-US" altLang="zh-CN" sz="266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</p:spTree>
  </p:cSld>
  <p:clrMapOvr>
    <a:masterClrMapping/>
  </p:clrMapOvr>
  <p:transition spd="slow" advTm="500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文本框 1">
            <a:extLst>
              <a:ext uri="{FF2B5EF4-FFF2-40B4-BE49-F238E27FC236}">
                <a16:creationId xmlns:a16="http://schemas.microsoft.com/office/drawing/2014/main" id="{115CC38D-574D-4D55-ABC2-CF0933156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035" y="255047"/>
            <a:ext cx="5626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华中师范大学智能教育云平台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457CD8C-C667-439E-AB62-4E30F6FA0DBF}"/>
              </a:ext>
            </a:extLst>
          </p:cNvPr>
          <p:cNvSpPr/>
          <p:nvPr/>
        </p:nvSpPr>
        <p:spPr>
          <a:xfrm>
            <a:off x="3071814" y="1628775"/>
            <a:ext cx="1704975" cy="1079500"/>
          </a:xfrm>
          <a:prstGeom prst="roundRect">
            <a:avLst>
              <a:gd name="adj" fmla="val 11681"/>
            </a:avLst>
          </a:prstGeom>
          <a:solidFill>
            <a:srgbClr val="9ED2E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智能安全巡检</a:t>
            </a:r>
            <a:endParaRPr lang="en-US" altLang="zh-CN" sz="16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管理平台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C32FB27F-A372-4CA3-941F-AFEF7A1418BD}"/>
              </a:ext>
            </a:extLst>
          </p:cNvPr>
          <p:cNvSpPr/>
          <p:nvPr/>
        </p:nvSpPr>
        <p:spPr>
          <a:xfrm>
            <a:off x="7464425" y="1628775"/>
            <a:ext cx="1703388" cy="1079500"/>
          </a:xfrm>
          <a:prstGeom prst="roundRect">
            <a:avLst>
              <a:gd name="adj" fmla="val 11681"/>
            </a:avLst>
          </a:prstGeom>
          <a:solidFill>
            <a:srgbClr val="9ED2E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智慧阅读馆</a:t>
            </a:r>
            <a:endParaRPr lang="en-US" altLang="zh-CN" sz="16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解决方案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8432D82-E014-4998-93DA-BA482D2DCBA9}"/>
              </a:ext>
            </a:extLst>
          </p:cNvPr>
          <p:cNvSpPr/>
          <p:nvPr/>
        </p:nvSpPr>
        <p:spPr>
          <a:xfrm>
            <a:off x="5303839" y="1628775"/>
            <a:ext cx="1703387" cy="1079500"/>
          </a:xfrm>
          <a:prstGeom prst="roundRect">
            <a:avLst>
              <a:gd name="adj" fmla="val 11681"/>
            </a:avLst>
          </a:prstGeom>
          <a:solidFill>
            <a:srgbClr val="9ED2E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智能健康</a:t>
            </a:r>
            <a:endParaRPr lang="en-US" altLang="zh-CN" sz="16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kern="0">
                <a:latin typeface="微软雅黑" pitchFamily="34" charset="-122"/>
                <a:ea typeface="微软雅黑" pitchFamily="34" charset="-122"/>
              </a:rPr>
              <a:t>管理系统</a:t>
            </a:r>
            <a:endParaRPr lang="zh-CN" altLang="en-US" sz="16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B62BD68-A73B-4E16-9C09-915BBCDB55C4}"/>
              </a:ext>
            </a:extLst>
          </p:cNvPr>
          <p:cNvSpPr/>
          <p:nvPr/>
        </p:nvSpPr>
        <p:spPr>
          <a:xfrm>
            <a:off x="2500314" y="4357688"/>
            <a:ext cx="2370137" cy="1079500"/>
          </a:xfrm>
          <a:prstGeom prst="roundRect">
            <a:avLst>
              <a:gd name="adj" fmla="val 11343"/>
            </a:avLst>
          </a:prstGeom>
          <a:solidFill>
            <a:srgbClr val="F5CD1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华中师大</a:t>
            </a:r>
            <a:endParaRPr lang="en-US" altLang="zh-CN" sz="16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幼儿园管理体系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B90A2CD-7E4C-4FE7-8245-D410898C583A}"/>
              </a:ext>
            </a:extLst>
          </p:cNvPr>
          <p:cNvSpPr/>
          <p:nvPr/>
        </p:nvSpPr>
        <p:spPr>
          <a:xfrm>
            <a:off x="2500314" y="3003550"/>
            <a:ext cx="7312025" cy="1079500"/>
          </a:xfrm>
          <a:prstGeom prst="roundRect">
            <a:avLst>
              <a:gd name="adj" fmla="val 11218"/>
            </a:avLst>
          </a:prstGeom>
          <a:solidFill>
            <a:srgbClr val="2A3A7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2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幼儿园智能云平台</a:t>
            </a:r>
          </a:p>
        </p:txBody>
      </p:sp>
      <p:sp>
        <p:nvSpPr>
          <p:cNvPr id="17" name="圆角矩形 23">
            <a:extLst>
              <a:ext uri="{FF2B5EF4-FFF2-40B4-BE49-F238E27FC236}">
                <a16:creationId xmlns:a16="http://schemas.microsoft.com/office/drawing/2014/main" id="{538B1B72-9FBF-44C1-85EE-6B80AC824FB9}"/>
              </a:ext>
            </a:extLst>
          </p:cNvPr>
          <p:cNvSpPr/>
          <p:nvPr/>
        </p:nvSpPr>
        <p:spPr>
          <a:xfrm>
            <a:off x="4972050" y="4357688"/>
            <a:ext cx="2370138" cy="1079500"/>
          </a:xfrm>
          <a:prstGeom prst="roundRect">
            <a:avLst>
              <a:gd name="adj" fmla="val 11343"/>
            </a:avLst>
          </a:prstGeom>
          <a:solidFill>
            <a:srgbClr val="F5CD1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华中师大</a:t>
            </a:r>
            <a:endParaRPr lang="en-US" altLang="zh-CN" sz="16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幼儿园保育规范</a:t>
            </a:r>
          </a:p>
        </p:txBody>
      </p:sp>
      <p:sp>
        <p:nvSpPr>
          <p:cNvPr id="18" name="圆角矩形 23">
            <a:extLst>
              <a:ext uri="{FF2B5EF4-FFF2-40B4-BE49-F238E27FC236}">
                <a16:creationId xmlns:a16="http://schemas.microsoft.com/office/drawing/2014/main" id="{B07CE7EC-CA57-48E0-A958-EC34E92687C7}"/>
              </a:ext>
            </a:extLst>
          </p:cNvPr>
          <p:cNvSpPr/>
          <p:nvPr/>
        </p:nvSpPr>
        <p:spPr>
          <a:xfrm>
            <a:off x="7443788" y="4357688"/>
            <a:ext cx="2368550" cy="1079500"/>
          </a:xfrm>
          <a:prstGeom prst="roundRect">
            <a:avLst>
              <a:gd name="adj" fmla="val 11343"/>
            </a:avLst>
          </a:prstGeom>
          <a:solidFill>
            <a:srgbClr val="F5CD1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华中师大</a:t>
            </a:r>
            <a:endParaRPr lang="en-US" altLang="zh-CN" sz="16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学前教育专业资源</a:t>
            </a:r>
          </a:p>
        </p:txBody>
      </p:sp>
    </p:spTree>
  </p:cSld>
  <p:clrMapOvr>
    <a:masterClrMapping/>
  </p:clrMapOvr>
  <p:transition spd="slow" advTm="5000">
    <p:random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1169</Words>
  <Application>Microsoft Office PowerPoint</Application>
  <PresentationFormat>宽屏</PresentationFormat>
  <Paragraphs>168</Paragraphs>
  <Slides>56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56</vt:i4>
      </vt:variant>
    </vt:vector>
  </HeadingPairs>
  <TitlesOfParts>
    <vt:vector size="69" baseType="lpstr">
      <vt:lpstr>Yuanti SC</vt:lpstr>
      <vt:lpstr>DengXian</vt:lpstr>
      <vt:lpstr>DengXian</vt:lpstr>
      <vt:lpstr>等线 Light</vt:lpstr>
      <vt:lpstr>方正粗圆简体</vt:lpstr>
      <vt:lpstr>Microsoft YaHei</vt:lpstr>
      <vt:lpstr>Microsoft YaHei</vt:lpstr>
      <vt:lpstr>Arial</vt:lpstr>
      <vt:lpstr>Calibri</vt:lpstr>
      <vt:lpstr>Wingdings</vt:lpstr>
      <vt:lpstr>Office 主题​​</vt:lpstr>
      <vt:lpstr>自定义设计方案</vt:lpstr>
      <vt:lpstr>1_Office 主题​​</vt:lpstr>
      <vt:lpstr>PowerPoint 演示文稿</vt:lpstr>
      <vt:lpstr>背景</vt:lpstr>
      <vt:lpstr>背景</vt:lpstr>
      <vt:lpstr>身边变化的背后</vt:lpstr>
      <vt:lpstr>PowerPoint 演示文稿</vt:lpstr>
      <vt:lpstr>智能时代，学前教育的变革？</vt:lpstr>
      <vt:lpstr>PowerPoint 演示文稿</vt:lpstr>
      <vt:lpstr>PowerPoint 演示文稿</vt:lpstr>
      <vt:lpstr>PowerPoint 演示文稿</vt:lpstr>
      <vt:lpstr>PowerPoint 演示文稿</vt:lpstr>
      <vt:lpstr>健康预防-晨午检</vt:lpstr>
      <vt:lpstr>健康预防-晨午检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大型游乐设施安全检查</vt:lpstr>
      <vt:lpstr>PowerPoint 演示文稿</vt:lpstr>
      <vt:lpstr>教学巡班： 区角物品摆放整齐有序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与家长有关的问题</vt:lpstr>
      <vt:lpstr>幼儿园在绘本活动中的困扰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红浪</dc:creator>
  <cp:lastModifiedBy>红浪 陈</cp:lastModifiedBy>
  <cp:revision>67</cp:revision>
  <dcterms:created xsi:type="dcterms:W3CDTF">2018-11-29T02:56:09Z</dcterms:created>
  <dcterms:modified xsi:type="dcterms:W3CDTF">2018-12-05T01:32:32Z</dcterms:modified>
</cp:coreProperties>
</file>